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65" r:id="rId5"/>
    <p:sldId id="263" r:id="rId6"/>
    <p:sldId id="264" r:id="rId7"/>
    <p:sldId id="266" r:id="rId8"/>
    <p:sldId id="267" r:id="rId9"/>
    <p:sldId id="268" r:id="rId10"/>
    <p:sldId id="269" r:id="rId11"/>
    <p:sldId id="270" r:id="rId12"/>
    <p:sldId id="271" r:id="rId13"/>
    <p:sldId id="295" r:id="rId14"/>
    <p:sldId id="274" r:id="rId15"/>
    <p:sldId id="280" r:id="rId16"/>
    <p:sldId id="283" r:id="rId17"/>
    <p:sldId id="275" r:id="rId18"/>
    <p:sldId id="296" r:id="rId19"/>
    <p:sldId id="297" r:id="rId20"/>
    <p:sldId id="273" r:id="rId21"/>
    <p:sldId id="272" r:id="rId22"/>
    <p:sldId id="293" r:id="rId23"/>
    <p:sldId id="294" r:id="rId24"/>
    <p:sldId id="276" r:id="rId25"/>
    <p:sldId id="298" r:id="rId26"/>
    <p:sldId id="284" r:id="rId27"/>
    <p:sldId id="285" r:id="rId28"/>
    <p:sldId id="287" r:id="rId29"/>
    <p:sldId id="282" r:id="rId30"/>
    <p:sldId id="281" r:id="rId31"/>
    <p:sldId id="302" r:id="rId32"/>
    <p:sldId id="306" r:id="rId33"/>
    <p:sldId id="307" r:id="rId34"/>
    <p:sldId id="304" r:id="rId35"/>
    <p:sldId id="308" r:id="rId36"/>
    <p:sldId id="305" r:id="rId37"/>
    <p:sldId id="303" r:id="rId38"/>
    <p:sldId id="301" r:id="rId39"/>
    <p:sldId id="299" r:id="rId40"/>
    <p:sldId id="300" r:id="rId41"/>
    <p:sldId id="288" r:id="rId42"/>
    <p:sldId id="289" r:id="rId43"/>
    <p:sldId id="290" r:id="rId44"/>
    <p:sldId id="291" r:id="rId45"/>
    <p:sldId id="292" r:id="rId46"/>
    <p:sldId id="278" r:id="rId47"/>
    <p:sldId id="27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8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10/12/2013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10/12/2013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10/12/2013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10/12/2013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10/12/2013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10/12/2013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E3BE75-65B3-4B32-B9A4-5D48ACE98394}" type="datetimeFigureOut">
              <a:rPr lang="en-US" smtClean="0">
                <a:solidFill>
                  <a:prstClr val="black">
                    <a:tint val="75000"/>
                  </a:prstClr>
                </a:solidFill>
              </a:rPr>
              <a:pPr/>
              <a:t>10/12/2013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3BE75-65B3-4B32-B9A4-5D48ACE98394}" type="datetimeFigureOut">
              <a:rPr lang="en-US" smtClean="0">
                <a:solidFill>
                  <a:prstClr val="black">
                    <a:tint val="75000"/>
                  </a:prstClr>
                </a:solidFill>
              </a:rPr>
              <a:pPr/>
              <a:t>10/12/2013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3BE75-65B3-4B32-B9A4-5D48ACE98394}" type="datetimeFigureOut">
              <a:rPr lang="en-US" smtClean="0">
                <a:solidFill>
                  <a:prstClr val="black">
                    <a:tint val="75000"/>
                  </a:prstClr>
                </a:solidFill>
              </a:rPr>
              <a:pPr/>
              <a:t>10/12/2013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10/12/2013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10/12/2013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7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E75-65B3-4B32-B9A4-5D48ACE98394}" type="datetimeFigureOut">
              <a:rPr lang="en-US" smtClean="0">
                <a:solidFill>
                  <a:prstClr val="black">
                    <a:tint val="75000"/>
                  </a:prstClr>
                </a:solidFill>
              </a:rPr>
              <a:pPr/>
              <a:t>10/12/2013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2011362"/>
          </a:xfrm>
        </p:spPr>
        <p:txBody>
          <a:bodyPr>
            <a:normAutofit/>
          </a:bodyPr>
          <a:lstStyle/>
          <a:p>
            <a:r>
              <a:rPr lang="en-US" sz="4000" b="1" dirty="0" smtClean="0">
                <a:solidFill>
                  <a:srgbClr val="FFC000"/>
                </a:solidFill>
              </a:rPr>
              <a:t>THE SCIENCE OF SIN AND SALVATION</a:t>
            </a:r>
            <a:r>
              <a:rPr lang="en-US" sz="3600" dirty="0" smtClean="0"/>
              <a:t/>
            </a:r>
            <a:br>
              <a:rPr lang="en-US" sz="3600" dirty="0" smtClean="0"/>
            </a:br>
            <a:endParaRPr lang="en-US" sz="3600" dirty="0">
              <a:solidFill>
                <a:srgbClr val="FFC000"/>
              </a:solidFill>
            </a:endParaRPr>
          </a:p>
        </p:txBody>
      </p:sp>
      <p:sp>
        <p:nvSpPr>
          <p:cNvPr id="3" name="Content Placeholder 2"/>
          <p:cNvSpPr>
            <a:spLocks noGrp="1"/>
          </p:cNvSpPr>
          <p:nvPr>
            <p:ph idx="1"/>
          </p:nvPr>
        </p:nvSpPr>
        <p:spPr>
          <a:xfrm>
            <a:off x="457200" y="3124200"/>
            <a:ext cx="8229600" cy="3001963"/>
          </a:xfrm>
        </p:spPr>
        <p:txBody>
          <a:bodyPr/>
          <a:lstStyle/>
          <a:p>
            <a:pPr algn="ctr">
              <a:buNone/>
            </a:pPr>
            <a:r>
              <a:rPr lang="en-US" b="1" dirty="0" smtClean="0">
                <a:solidFill>
                  <a:srgbClr val="FFFF00"/>
                </a:solidFill>
              </a:rPr>
              <a:t>ROBERT MELASHENKO MD</a:t>
            </a:r>
          </a:p>
          <a:p>
            <a:pPr algn="ctr">
              <a:buNone/>
            </a:pPr>
            <a:endParaRPr lang="en-US" b="1" dirty="0" smtClean="0">
              <a:solidFill>
                <a:srgbClr val="FFFF00"/>
              </a:solidFill>
            </a:endParaRPr>
          </a:p>
          <a:p>
            <a:pPr algn="ctr">
              <a:buNone/>
            </a:pPr>
            <a:endParaRPr lang="en-US" b="1" dirty="0" smtClean="0">
              <a:solidFill>
                <a:srgbClr val="FFFF00"/>
              </a:solidFill>
            </a:endParaRPr>
          </a:p>
          <a:p>
            <a:pPr algn="ctr">
              <a:buNone/>
            </a:pPr>
            <a:r>
              <a:rPr lang="en-US" sz="1400" b="1" dirty="0" smtClean="0">
                <a:solidFill>
                  <a:srgbClr val="FFFF00"/>
                </a:solidFill>
              </a:rPr>
              <a:t>Copyright Robert </a:t>
            </a:r>
            <a:r>
              <a:rPr lang="en-US" sz="1400" b="1" dirty="0" err="1" smtClean="0">
                <a:solidFill>
                  <a:srgbClr val="FFFF00"/>
                </a:solidFill>
              </a:rPr>
              <a:t>Melashenko</a:t>
            </a:r>
            <a:r>
              <a:rPr lang="en-US" sz="1400" b="1" dirty="0" smtClean="0">
                <a:solidFill>
                  <a:srgbClr val="FFFF00"/>
                </a:solidFill>
              </a:rPr>
              <a:t> 2013</a:t>
            </a:r>
          </a:p>
          <a:p>
            <a:pPr algn="ctr">
              <a:buNone/>
            </a:pPr>
            <a:r>
              <a:rPr lang="en-US" sz="1400" b="1" dirty="0" smtClean="0">
                <a:solidFill>
                  <a:srgbClr val="FFFF00"/>
                </a:solidFill>
              </a:rPr>
              <a:t>All Rights Reserved</a:t>
            </a:r>
            <a:endParaRPr lang="en-US" sz="1400" dirty="0" smtClean="0">
              <a:solidFill>
                <a:srgbClr val="FFFF00"/>
              </a:solidFill>
            </a:endParaRPr>
          </a:p>
          <a:p>
            <a:pPr algn="ctr">
              <a:buNone/>
            </a:pPr>
            <a:endParaRPr lang="en-US" sz="1400" dirty="0" smtClean="0">
              <a:solidFill>
                <a:srgbClr val="FFFF00"/>
              </a:solidFill>
            </a:endParaRPr>
          </a:p>
          <a:p>
            <a:pPr algn="ctr">
              <a:buNone/>
            </a:pPr>
            <a:endParaRPr lang="en-US" sz="1400"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1752600"/>
          </a:xfrm>
        </p:spPr>
        <p:txBody>
          <a:bodyPr>
            <a:normAutofit/>
          </a:bodyPr>
          <a:lstStyle/>
          <a:p>
            <a:r>
              <a:rPr lang="en-US" sz="5400" b="1" dirty="0" smtClean="0">
                <a:solidFill>
                  <a:srgbClr val="FFC000"/>
                </a:solidFill>
              </a:rPr>
              <a:t>Ocean</a:t>
            </a:r>
            <a:r>
              <a:rPr lang="en-US" dirty="0" smtClean="0"/>
              <a:t/>
            </a:r>
            <a:br>
              <a:rPr lang="en-US" dirty="0" smtClean="0"/>
            </a:br>
            <a:endParaRPr lang="en-US" dirty="0"/>
          </a:p>
        </p:txBody>
      </p:sp>
      <p:sp>
        <p:nvSpPr>
          <p:cNvPr id="3" name="Content Placeholder 2"/>
          <p:cNvSpPr>
            <a:spLocks noGrp="1"/>
          </p:cNvSpPr>
          <p:nvPr>
            <p:ph idx="1"/>
          </p:nvPr>
        </p:nvSpPr>
        <p:spPr>
          <a:xfrm>
            <a:off x="457200" y="4800600"/>
            <a:ext cx="8229600" cy="1325563"/>
          </a:xfrm>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3E" descr="PPT13E.png"/>
          <p:cNvPicPr>
            <a:picLocks noGrp="1" noChangeAspect="1"/>
          </p:cNvPicPr>
          <p:nvPr>
            <p:ph idx="1"/>
          </p:nvPr>
        </p:nvPicPr>
        <p:blipFill>
          <a:blip r:embed="rId2" cstate="print"/>
          <a:stretch>
            <a:fillRect/>
          </a:stretch>
        </p:blipFill>
        <p:spPr>
          <a:xfrm>
            <a:off x="0" y="685799"/>
            <a:ext cx="9144000" cy="4680073"/>
          </a:xfrm>
        </p:spPr>
      </p:pic>
      <p:sp>
        <p:nvSpPr>
          <p:cNvPr id="5" name="TextBox 4"/>
          <p:cNvSpPr txBox="1"/>
          <p:nvPr/>
        </p:nvSpPr>
        <p:spPr>
          <a:xfrm>
            <a:off x="914400" y="5943600"/>
            <a:ext cx="7162800" cy="369332"/>
          </a:xfrm>
          <a:prstGeom prst="rect">
            <a:avLst/>
          </a:prstGeom>
          <a:noFill/>
        </p:spPr>
        <p:txBody>
          <a:bodyPr wrap="square" rtlCol="0">
            <a:spAutoFit/>
          </a:bodyPr>
          <a:lstStyle/>
          <a:p>
            <a:pPr algn="ctr"/>
            <a:r>
              <a:rPr lang="en-US" dirty="0" smtClean="0">
                <a:solidFill>
                  <a:srgbClr val="FF0000"/>
                </a:solidFill>
              </a:rPr>
              <a:t>NATURE REVIEWS | </a:t>
            </a:r>
            <a:r>
              <a:rPr lang="en-US" b="1" dirty="0" smtClean="0">
                <a:solidFill>
                  <a:srgbClr val="FF0000"/>
                </a:solidFill>
              </a:rPr>
              <a:t>MICROBIOLOGY     </a:t>
            </a:r>
            <a:r>
              <a:rPr lang="en-US" dirty="0" smtClean="0">
                <a:solidFill>
                  <a:srgbClr val="FF0000"/>
                </a:solidFill>
              </a:rPr>
              <a:t>VOLUME 5 | OCTOBER 2007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40" descr="PPT140.png"/>
          <p:cNvPicPr>
            <a:picLocks noGrp="1" noChangeAspect="1"/>
          </p:cNvPicPr>
          <p:nvPr>
            <p:ph idx="1"/>
          </p:nvPr>
        </p:nvPicPr>
        <p:blipFill>
          <a:blip r:embed="rId2" cstate="print"/>
          <a:stretch>
            <a:fillRect/>
          </a:stretch>
        </p:blipFill>
        <p:spPr>
          <a:xfrm>
            <a:off x="1143000" y="609600"/>
            <a:ext cx="6876191" cy="4819048"/>
          </a:xfrm>
        </p:spPr>
      </p:pic>
      <p:sp>
        <p:nvSpPr>
          <p:cNvPr id="5" name="Rectangle 4"/>
          <p:cNvSpPr/>
          <p:nvPr/>
        </p:nvSpPr>
        <p:spPr>
          <a:xfrm>
            <a:off x="1371600" y="5715000"/>
            <a:ext cx="6477000" cy="369332"/>
          </a:xfrm>
          <a:prstGeom prst="rect">
            <a:avLst/>
          </a:prstGeom>
        </p:spPr>
        <p:txBody>
          <a:bodyPr wrap="square">
            <a:spAutoFit/>
          </a:bodyPr>
          <a:lstStyle/>
          <a:p>
            <a:pPr algn="ctr"/>
            <a:r>
              <a:rPr lang="en-US" dirty="0" smtClean="0">
                <a:solidFill>
                  <a:srgbClr val="FF0000"/>
                </a:solidFill>
              </a:rPr>
              <a:t>NATURE REVIEWS | </a:t>
            </a:r>
            <a:r>
              <a:rPr lang="en-US" b="1" dirty="0" smtClean="0">
                <a:solidFill>
                  <a:srgbClr val="FF0000"/>
                </a:solidFill>
              </a:rPr>
              <a:t>MICROBIOLOGY     </a:t>
            </a:r>
            <a:r>
              <a:rPr lang="en-US" dirty="0" smtClean="0">
                <a:solidFill>
                  <a:srgbClr val="FF0000"/>
                </a:solidFill>
              </a:rPr>
              <a:t>VOLUME 5 | OCTOBER 2007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en-US" sz="4400" dirty="0" smtClean="0">
              <a:solidFill>
                <a:srgbClr val="FFFF00"/>
              </a:solidFill>
            </a:endParaRPr>
          </a:p>
          <a:p>
            <a:pPr algn="ctr">
              <a:buNone/>
            </a:pPr>
            <a:r>
              <a:rPr lang="en-US" sz="4400" dirty="0" smtClean="0">
                <a:solidFill>
                  <a:srgbClr val="FFFF00"/>
                </a:solidFill>
              </a:rPr>
              <a:t>Plants and Animals</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92" descr="PPT192.png"/>
          <p:cNvPicPr>
            <a:picLocks noGrp="1" noChangeAspect="1"/>
          </p:cNvPicPr>
          <p:nvPr>
            <p:ph idx="1"/>
          </p:nvPr>
        </p:nvPicPr>
        <p:blipFill>
          <a:blip r:embed="rId2" cstate="print"/>
          <a:stretch>
            <a:fillRect/>
          </a:stretch>
        </p:blipFill>
        <p:spPr>
          <a:xfrm>
            <a:off x="228599" y="148106"/>
            <a:ext cx="8709991" cy="5643093"/>
          </a:xfrm>
        </p:spPr>
      </p:pic>
      <p:sp>
        <p:nvSpPr>
          <p:cNvPr id="5" name="TextBox 4"/>
          <p:cNvSpPr txBox="1"/>
          <p:nvPr/>
        </p:nvSpPr>
        <p:spPr>
          <a:xfrm>
            <a:off x="1752600" y="6096000"/>
            <a:ext cx="5410200" cy="369332"/>
          </a:xfrm>
          <a:prstGeom prst="rect">
            <a:avLst/>
          </a:prstGeom>
          <a:noFill/>
        </p:spPr>
        <p:txBody>
          <a:bodyPr wrap="square" rtlCol="0">
            <a:spAutoFit/>
          </a:bodyPr>
          <a:lstStyle/>
          <a:p>
            <a:r>
              <a:rPr lang="nl-NL" dirty="0" smtClean="0">
                <a:solidFill>
                  <a:srgbClr val="FF0000"/>
                </a:solidFill>
              </a:rPr>
              <a:t>Genome Biol. Evol. 5(5):954–965   </a:t>
            </a:r>
            <a:r>
              <a:rPr lang="en-US" dirty="0" smtClean="0">
                <a:solidFill>
                  <a:srgbClr val="FF0000"/>
                </a:solidFill>
              </a:rPr>
              <a:t>February 20, 2013</a:t>
            </a:r>
            <a:r>
              <a:rPr lang="nl-NL"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155.png"/>
          <p:cNvPicPr>
            <a:picLocks noChangeAspect="1"/>
          </p:cNvPicPr>
          <p:nvPr/>
        </p:nvPicPr>
        <p:blipFill>
          <a:blip r:embed="rId2" cstate="print"/>
          <a:stretch>
            <a:fillRect/>
          </a:stretch>
        </p:blipFill>
        <p:spPr>
          <a:xfrm>
            <a:off x="2895600" y="0"/>
            <a:ext cx="5181600" cy="6858000"/>
          </a:xfrm>
          <a:prstGeom prst="rect">
            <a:avLst/>
          </a:prstGeom>
        </p:spPr>
      </p:pic>
      <p:pic>
        <p:nvPicPr>
          <p:cNvPr id="7" name="Picture 6" descr="PPT157.png"/>
          <p:cNvPicPr>
            <a:picLocks noChangeAspect="1"/>
          </p:cNvPicPr>
          <p:nvPr/>
        </p:nvPicPr>
        <p:blipFill>
          <a:blip r:embed="rId3" cstate="print"/>
          <a:stretch>
            <a:fillRect/>
          </a:stretch>
        </p:blipFill>
        <p:spPr>
          <a:xfrm>
            <a:off x="152400" y="76200"/>
            <a:ext cx="2647619" cy="37142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Snagit_PPT214" descr="PPT214.png"/>
          <p:cNvPicPr>
            <a:picLocks noGrp="1" noChangeAspect="1"/>
          </p:cNvPicPr>
          <p:nvPr>
            <p:ph idx="1"/>
          </p:nvPr>
        </p:nvPicPr>
        <p:blipFill>
          <a:blip r:embed="rId2" cstate="print"/>
          <a:stretch>
            <a:fillRect/>
          </a:stretch>
        </p:blipFill>
        <p:spPr>
          <a:xfrm>
            <a:off x="0" y="1219200"/>
            <a:ext cx="9144001" cy="3568390"/>
          </a:xfrm>
        </p:spPr>
      </p:pic>
      <p:sp>
        <p:nvSpPr>
          <p:cNvPr id="7" name="TextBox 6"/>
          <p:cNvSpPr txBox="1"/>
          <p:nvPr/>
        </p:nvSpPr>
        <p:spPr>
          <a:xfrm>
            <a:off x="2133600" y="5410200"/>
            <a:ext cx="4495800" cy="369332"/>
          </a:xfrm>
          <a:prstGeom prst="rect">
            <a:avLst/>
          </a:prstGeom>
          <a:noFill/>
        </p:spPr>
        <p:txBody>
          <a:bodyPr wrap="square" rtlCol="0">
            <a:spAutoFit/>
          </a:bodyPr>
          <a:lstStyle/>
          <a:p>
            <a:pPr algn="ctr"/>
            <a:r>
              <a:rPr lang="nl-NL" dirty="0" smtClean="0">
                <a:solidFill>
                  <a:srgbClr val="FF0000"/>
                </a:solidFill>
              </a:rPr>
              <a:t>Mol. Biol. Evol. 29(1):239–247. 2012</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Snagit_PPTA2" descr="PPTA2.png"/>
          <p:cNvPicPr>
            <a:picLocks noGrp="1" noChangeAspect="1"/>
          </p:cNvPicPr>
          <p:nvPr>
            <p:ph idx="1"/>
          </p:nvPr>
        </p:nvPicPr>
        <p:blipFill>
          <a:blip r:embed="rId2" cstate="print"/>
          <a:stretch>
            <a:fillRect/>
          </a:stretch>
        </p:blipFill>
        <p:spPr>
          <a:xfrm>
            <a:off x="762000" y="152400"/>
            <a:ext cx="7848600" cy="2803072"/>
          </a:xfrm>
        </p:spPr>
      </p:pic>
      <p:sp>
        <p:nvSpPr>
          <p:cNvPr id="4" name="TextBox 3"/>
          <p:cNvSpPr txBox="1"/>
          <p:nvPr/>
        </p:nvSpPr>
        <p:spPr>
          <a:xfrm>
            <a:off x="2133600" y="6400800"/>
            <a:ext cx="5181600" cy="369332"/>
          </a:xfrm>
          <a:prstGeom prst="rect">
            <a:avLst/>
          </a:prstGeom>
          <a:noFill/>
        </p:spPr>
        <p:txBody>
          <a:bodyPr wrap="square" rtlCol="0">
            <a:spAutoFit/>
          </a:bodyPr>
          <a:lstStyle/>
          <a:p>
            <a:pPr algn="ctr"/>
            <a:r>
              <a:rPr lang="en-US" dirty="0" smtClean="0">
                <a:solidFill>
                  <a:srgbClr val="FFFF00"/>
                </a:solidFill>
              </a:rPr>
              <a:t>Durban et al. BMC Genomics 2013, 14:234</a:t>
            </a:r>
            <a:endParaRPr lang="en-US" dirty="0">
              <a:solidFill>
                <a:srgbClr val="FFFF00"/>
              </a:solidFill>
            </a:endParaRPr>
          </a:p>
        </p:txBody>
      </p:sp>
      <p:pic>
        <p:nvPicPr>
          <p:cNvPr id="6" name="Snagit_PPTA6" descr="PPTA6.png"/>
          <p:cNvPicPr>
            <a:picLocks noChangeAspect="1"/>
          </p:cNvPicPr>
          <p:nvPr/>
        </p:nvPicPr>
        <p:blipFill>
          <a:blip r:embed="rId3" cstate="print"/>
          <a:stretch>
            <a:fillRect/>
          </a:stretch>
        </p:blipFill>
        <p:spPr>
          <a:xfrm>
            <a:off x="1680723" y="3048000"/>
            <a:ext cx="5595715" cy="1419057"/>
          </a:xfrm>
          <a:prstGeom prst="rect">
            <a:avLst/>
          </a:prstGeom>
        </p:spPr>
      </p:pic>
      <p:pic>
        <p:nvPicPr>
          <p:cNvPr id="7" name="Snagit_PPTA8" descr="PPTA8.png"/>
          <p:cNvPicPr>
            <a:picLocks noChangeAspect="1"/>
          </p:cNvPicPr>
          <p:nvPr/>
        </p:nvPicPr>
        <p:blipFill>
          <a:blip r:embed="rId4" cstate="print"/>
          <a:stretch>
            <a:fillRect/>
          </a:stretch>
        </p:blipFill>
        <p:spPr>
          <a:xfrm>
            <a:off x="1676400" y="4571999"/>
            <a:ext cx="5562600" cy="16628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dirty="0" smtClean="0">
                <a:solidFill>
                  <a:srgbClr val="FFC000"/>
                </a:solidFill>
              </a:rPr>
              <a:t>Bacteria</a:t>
            </a:r>
            <a:endParaRPr lang="en-US" dirty="0">
              <a:solidFill>
                <a:srgbClr val="FFC000"/>
              </a:solidFill>
            </a:endParaRPr>
          </a:p>
        </p:txBody>
      </p:sp>
      <p:sp>
        <p:nvSpPr>
          <p:cNvPr id="3" name="Content Placeholder 2"/>
          <p:cNvSpPr>
            <a:spLocks noGrp="1"/>
          </p:cNvSpPr>
          <p:nvPr>
            <p:ph idx="1"/>
          </p:nvPr>
        </p:nvSpPr>
        <p:spPr>
          <a:xfrm>
            <a:off x="457200" y="3733800"/>
            <a:ext cx="8229600" cy="2392363"/>
          </a:xfrm>
        </p:spPr>
        <p:txBody>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lstStyle/>
          <a:p>
            <a:endParaRPr lang="en-US" dirty="0">
              <a:solidFill>
                <a:srgbClr val="FFC000"/>
              </a:solidFill>
            </a:endParaRPr>
          </a:p>
        </p:txBody>
      </p:sp>
      <p:pic>
        <p:nvPicPr>
          <p:cNvPr id="4" name="Snagit_PPTE5" descr="PPTE5.png"/>
          <p:cNvPicPr>
            <a:picLocks noGrp="1" noChangeAspect="1"/>
          </p:cNvPicPr>
          <p:nvPr>
            <p:ph idx="1"/>
          </p:nvPr>
        </p:nvPicPr>
        <p:blipFill>
          <a:blip r:embed="rId2" cstate="print"/>
          <a:stretch>
            <a:fillRect/>
          </a:stretch>
        </p:blipFill>
        <p:spPr>
          <a:xfrm>
            <a:off x="-56543" y="533400"/>
            <a:ext cx="9200543" cy="2408377"/>
          </a:xfrm>
        </p:spPr>
      </p:pic>
      <p:pic>
        <p:nvPicPr>
          <p:cNvPr id="5" name="Snagit_PPTE6" descr="PPTE6.png"/>
          <p:cNvPicPr>
            <a:picLocks noChangeAspect="1"/>
          </p:cNvPicPr>
          <p:nvPr/>
        </p:nvPicPr>
        <p:blipFill>
          <a:blip r:embed="rId3" cstate="print"/>
          <a:stretch>
            <a:fillRect/>
          </a:stretch>
        </p:blipFill>
        <p:spPr>
          <a:xfrm>
            <a:off x="0" y="3200400"/>
            <a:ext cx="9144000" cy="155584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US" sz="4000" b="1" dirty="0" smtClean="0">
                <a:solidFill>
                  <a:srgbClr val="FFC000"/>
                </a:solidFill>
              </a:rPr>
              <a:t>LECTURE FOUR</a:t>
            </a:r>
            <a:endParaRPr lang="en-US" sz="4000" dirty="0">
              <a:solidFill>
                <a:srgbClr val="FFC000"/>
              </a:solidFill>
            </a:endParaRPr>
          </a:p>
        </p:txBody>
      </p:sp>
      <p:sp>
        <p:nvSpPr>
          <p:cNvPr id="3" name="Content Placeholder 2"/>
          <p:cNvSpPr>
            <a:spLocks noGrp="1"/>
          </p:cNvSpPr>
          <p:nvPr>
            <p:ph idx="1"/>
          </p:nvPr>
        </p:nvSpPr>
        <p:spPr>
          <a:xfrm>
            <a:off x="457200" y="2819400"/>
            <a:ext cx="8229600" cy="3306763"/>
          </a:xfrm>
        </p:spPr>
        <p:txBody>
          <a:bodyPr/>
          <a:lstStyle/>
          <a:p>
            <a:endParaRPr lang="en-US" dirty="0" smtClean="0"/>
          </a:p>
          <a:p>
            <a:endParaRPr lang="en-US" dirty="0" smtClean="0"/>
          </a:p>
          <a:p>
            <a:pPr algn="ctr">
              <a:buNone/>
            </a:pPr>
            <a:r>
              <a:rPr lang="en-US" b="1" dirty="0" smtClean="0">
                <a:solidFill>
                  <a:srgbClr val="FFFF00"/>
                </a:solidFill>
              </a:rPr>
              <a:t>Another Look at “Sin” - Part II: THE BIOME</a:t>
            </a:r>
            <a:endParaRPr lang="en-US"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67" descr="PPT167.png"/>
          <p:cNvPicPr>
            <a:picLocks noGrp="1" noChangeAspect="1"/>
          </p:cNvPicPr>
          <p:nvPr>
            <p:ph idx="1"/>
          </p:nvPr>
        </p:nvPicPr>
        <p:blipFill>
          <a:blip r:embed="rId2" cstate="print"/>
          <a:stretch>
            <a:fillRect/>
          </a:stretch>
        </p:blipFill>
        <p:spPr>
          <a:xfrm>
            <a:off x="1447800" y="762000"/>
            <a:ext cx="6553200" cy="2118868"/>
          </a:xfrm>
        </p:spPr>
      </p:pic>
      <p:pic>
        <p:nvPicPr>
          <p:cNvPr id="5" name="Snagit_PPT168" descr="PPT168.png"/>
          <p:cNvPicPr>
            <a:picLocks noChangeAspect="1"/>
          </p:cNvPicPr>
          <p:nvPr/>
        </p:nvPicPr>
        <p:blipFill>
          <a:blip r:embed="rId3" cstate="print"/>
          <a:stretch>
            <a:fillRect/>
          </a:stretch>
        </p:blipFill>
        <p:spPr>
          <a:xfrm>
            <a:off x="2286000" y="4114800"/>
            <a:ext cx="4619048" cy="1704762"/>
          </a:xfrm>
          <a:prstGeom prst="rect">
            <a:avLst/>
          </a:prstGeom>
        </p:spPr>
      </p:pic>
      <p:sp>
        <p:nvSpPr>
          <p:cNvPr id="6" name="TextBox 5"/>
          <p:cNvSpPr txBox="1"/>
          <p:nvPr/>
        </p:nvSpPr>
        <p:spPr>
          <a:xfrm>
            <a:off x="2743200" y="6096000"/>
            <a:ext cx="3733800" cy="369332"/>
          </a:xfrm>
          <a:prstGeom prst="rect">
            <a:avLst/>
          </a:prstGeom>
          <a:noFill/>
        </p:spPr>
        <p:txBody>
          <a:bodyPr wrap="square" rtlCol="0">
            <a:spAutoFit/>
          </a:bodyPr>
          <a:lstStyle/>
          <a:p>
            <a:pPr algn="ctr"/>
            <a:r>
              <a:rPr lang="en-US" dirty="0" smtClean="0">
                <a:solidFill>
                  <a:srgbClr val="FF0000"/>
                </a:solidFill>
              </a:rPr>
              <a:t>Mol. </a:t>
            </a:r>
            <a:r>
              <a:rPr lang="en-US" dirty="0" err="1" smtClean="0">
                <a:solidFill>
                  <a:srgbClr val="FF0000"/>
                </a:solidFill>
              </a:rPr>
              <a:t>BioSyst</a:t>
            </a:r>
            <a:r>
              <a:rPr lang="en-US" dirty="0" smtClean="0">
                <a:solidFill>
                  <a:srgbClr val="FF0000"/>
                </a:solidFill>
              </a:rPr>
              <a:t>., 2009, 5, 32–35 | 33</a:t>
            </a:r>
            <a:endParaRPr lang="en-US" dirty="0">
              <a:solidFill>
                <a:srgbClr val="FF0000"/>
              </a:solidFill>
            </a:endParaRPr>
          </a:p>
        </p:txBody>
      </p:sp>
      <p:sp>
        <p:nvSpPr>
          <p:cNvPr id="7" name="TextBox 6"/>
          <p:cNvSpPr txBox="1"/>
          <p:nvPr/>
        </p:nvSpPr>
        <p:spPr>
          <a:xfrm>
            <a:off x="1828800" y="3200400"/>
            <a:ext cx="5638800" cy="523220"/>
          </a:xfrm>
          <a:prstGeom prst="rect">
            <a:avLst/>
          </a:prstGeom>
          <a:noFill/>
        </p:spPr>
        <p:txBody>
          <a:bodyPr wrap="square" rtlCol="0">
            <a:spAutoFit/>
          </a:bodyPr>
          <a:lstStyle/>
          <a:p>
            <a:pPr algn="ctr"/>
            <a:r>
              <a:rPr lang="en-US" sz="2800" dirty="0" smtClean="0">
                <a:solidFill>
                  <a:srgbClr val="FFFF00"/>
                </a:solidFill>
              </a:rPr>
              <a:t>“The Kiss of Death”</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45" descr="PPT145.png"/>
          <p:cNvPicPr>
            <a:picLocks noGrp="1" noChangeAspect="1"/>
          </p:cNvPicPr>
          <p:nvPr>
            <p:ph idx="1"/>
          </p:nvPr>
        </p:nvPicPr>
        <p:blipFill>
          <a:blip r:embed="rId2" cstate="print"/>
          <a:stretch>
            <a:fillRect/>
          </a:stretch>
        </p:blipFill>
        <p:spPr>
          <a:xfrm>
            <a:off x="304800" y="228600"/>
            <a:ext cx="8610600" cy="3219022"/>
          </a:xfrm>
        </p:spPr>
      </p:pic>
      <p:pic>
        <p:nvPicPr>
          <p:cNvPr id="5" name="Snagit_PPT147" descr="PPT147.png"/>
          <p:cNvPicPr>
            <a:picLocks noChangeAspect="1"/>
          </p:cNvPicPr>
          <p:nvPr/>
        </p:nvPicPr>
        <p:blipFill>
          <a:blip r:embed="rId3" cstate="print"/>
          <a:stretch>
            <a:fillRect/>
          </a:stretch>
        </p:blipFill>
        <p:spPr>
          <a:xfrm>
            <a:off x="2590800" y="3886200"/>
            <a:ext cx="3742857" cy="21142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DE" descr="PPTDE.png"/>
          <p:cNvPicPr>
            <a:picLocks noGrp="1" noChangeAspect="1"/>
          </p:cNvPicPr>
          <p:nvPr>
            <p:ph idx="1"/>
          </p:nvPr>
        </p:nvPicPr>
        <p:blipFill>
          <a:blip r:embed="rId2" cstate="print"/>
          <a:stretch>
            <a:fillRect/>
          </a:stretch>
        </p:blipFill>
        <p:spPr>
          <a:xfrm>
            <a:off x="0" y="762000"/>
            <a:ext cx="9144000" cy="2362200"/>
          </a:xfrm>
        </p:spPr>
      </p:pic>
      <p:pic>
        <p:nvPicPr>
          <p:cNvPr id="5" name="Snagit_PPTE0" descr="PPTE0.png"/>
          <p:cNvPicPr>
            <a:picLocks noChangeAspect="1"/>
          </p:cNvPicPr>
          <p:nvPr/>
        </p:nvPicPr>
        <p:blipFill>
          <a:blip r:embed="rId3" cstate="print"/>
          <a:stretch>
            <a:fillRect/>
          </a:stretch>
        </p:blipFill>
        <p:spPr>
          <a:xfrm>
            <a:off x="838200" y="3352800"/>
            <a:ext cx="7447620" cy="2180953"/>
          </a:xfrm>
          <a:prstGeom prst="rect">
            <a:avLst/>
          </a:prstGeom>
        </p:spPr>
      </p:pic>
      <p:sp>
        <p:nvSpPr>
          <p:cNvPr id="6" name="TextBox 5"/>
          <p:cNvSpPr txBox="1"/>
          <p:nvPr/>
        </p:nvSpPr>
        <p:spPr>
          <a:xfrm>
            <a:off x="1295400" y="6019800"/>
            <a:ext cx="6172200" cy="369332"/>
          </a:xfrm>
          <a:prstGeom prst="rect">
            <a:avLst/>
          </a:prstGeom>
          <a:noFill/>
        </p:spPr>
        <p:txBody>
          <a:bodyPr wrap="square" rtlCol="0">
            <a:spAutoFit/>
          </a:bodyPr>
          <a:lstStyle/>
          <a:p>
            <a:pPr algn="ctr"/>
            <a:r>
              <a:rPr lang="en-US" dirty="0" smtClean="0">
                <a:solidFill>
                  <a:srgbClr val="FF0000"/>
                </a:solidFill>
              </a:rPr>
              <a:t>12 SEPTEMBER 2003 VOL 301 SCIENCE</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TextBox 5"/>
          <p:cNvSpPr txBox="1"/>
          <p:nvPr/>
        </p:nvSpPr>
        <p:spPr>
          <a:xfrm>
            <a:off x="1828800" y="6324600"/>
            <a:ext cx="5410200" cy="369332"/>
          </a:xfrm>
          <a:prstGeom prst="rect">
            <a:avLst/>
          </a:prstGeom>
          <a:noFill/>
        </p:spPr>
        <p:txBody>
          <a:bodyPr wrap="square" rtlCol="0">
            <a:spAutoFit/>
          </a:bodyPr>
          <a:lstStyle/>
          <a:p>
            <a:pPr algn="ctr"/>
            <a:r>
              <a:rPr lang="en-US" dirty="0" smtClean="0">
                <a:solidFill>
                  <a:srgbClr val="FF0000"/>
                </a:solidFill>
              </a:rPr>
              <a:t>12 SEPTEMBER 2003 VOL 301 SCIENCE</a:t>
            </a:r>
            <a:endParaRPr lang="en-US" dirty="0">
              <a:solidFill>
                <a:srgbClr val="FF0000"/>
              </a:solidFill>
            </a:endParaRPr>
          </a:p>
        </p:txBody>
      </p:sp>
      <p:pic>
        <p:nvPicPr>
          <p:cNvPr id="9" name="Snagit_PPTE8" descr="PPTE8.png"/>
          <p:cNvPicPr>
            <a:picLocks noGrp="1" noChangeAspect="1"/>
          </p:cNvPicPr>
          <p:nvPr>
            <p:ph idx="1"/>
          </p:nvPr>
        </p:nvPicPr>
        <p:blipFill>
          <a:blip r:embed="rId2" cstate="print"/>
          <a:stretch>
            <a:fillRect/>
          </a:stretch>
        </p:blipFill>
        <p:spPr>
          <a:xfrm>
            <a:off x="1905000" y="1600200"/>
            <a:ext cx="5053028" cy="364871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D5" descr="PPTD5.png"/>
          <p:cNvPicPr>
            <a:picLocks noGrp="1" noChangeAspect="1"/>
          </p:cNvPicPr>
          <p:nvPr>
            <p:ph idx="1"/>
          </p:nvPr>
        </p:nvPicPr>
        <p:blipFill>
          <a:blip r:embed="rId2" cstate="print"/>
          <a:stretch>
            <a:fillRect/>
          </a:stretch>
        </p:blipFill>
        <p:spPr>
          <a:xfrm>
            <a:off x="381000" y="990600"/>
            <a:ext cx="8428572" cy="2428572"/>
          </a:xfrm>
        </p:spPr>
      </p:pic>
      <p:pic>
        <p:nvPicPr>
          <p:cNvPr id="5" name="Snagit_PPTD9" descr="PPTD9.png"/>
          <p:cNvPicPr>
            <a:picLocks noChangeAspect="1"/>
          </p:cNvPicPr>
          <p:nvPr/>
        </p:nvPicPr>
        <p:blipFill>
          <a:blip r:embed="rId3" cstate="print"/>
          <a:stretch>
            <a:fillRect/>
          </a:stretch>
        </p:blipFill>
        <p:spPr>
          <a:xfrm>
            <a:off x="0" y="4038600"/>
            <a:ext cx="9144000" cy="864973"/>
          </a:xfrm>
          <a:prstGeom prst="rect">
            <a:avLst/>
          </a:prstGeom>
        </p:spPr>
      </p:pic>
      <p:sp>
        <p:nvSpPr>
          <p:cNvPr id="6" name="TextBox 5"/>
          <p:cNvSpPr txBox="1"/>
          <p:nvPr/>
        </p:nvSpPr>
        <p:spPr>
          <a:xfrm>
            <a:off x="228600" y="5638800"/>
            <a:ext cx="8382000" cy="369332"/>
          </a:xfrm>
          <a:prstGeom prst="rect">
            <a:avLst/>
          </a:prstGeom>
          <a:noFill/>
        </p:spPr>
        <p:txBody>
          <a:bodyPr wrap="square" rtlCol="0">
            <a:spAutoFit/>
          </a:bodyPr>
          <a:lstStyle/>
          <a:p>
            <a:pPr algn="ctr"/>
            <a:r>
              <a:rPr lang="en-US" dirty="0" smtClean="0">
                <a:solidFill>
                  <a:srgbClr val="FF0000"/>
                </a:solidFill>
              </a:rPr>
              <a:t>Antimicrobial Agents and Chemotherapy </a:t>
            </a:r>
            <a:r>
              <a:rPr lang="en-US" dirty="0" smtClean="0"/>
              <a:t> </a:t>
            </a:r>
            <a:r>
              <a:rPr lang="en-US" dirty="0" smtClean="0">
                <a:solidFill>
                  <a:srgbClr val="FF0000"/>
                </a:solidFill>
              </a:rPr>
              <a:t>April 2013 Volume 57 Number 4</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solidFill>
                  <a:srgbClr val="FFC000"/>
                </a:solidFill>
              </a:rPr>
              <a:t>Horizontal Information Transfer</a:t>
            </a:r>
            <a:endParaRPr lang="en-US" dirty="0">
              <a:solidFill>
                <a:srgbClr val="FFC000"/>
              </a:solidFill>
            </a:endParaRPr>
          </a:p>
        </p:txBody>
      </p:sp>
      <p:sp>
        <p:nvSpPr>
          <p:cNvPr id="3" name="Content Placeholder 2"/>
          <p:cNvSpPr>
            <a:spLocks noGrp="1"/>
          </p:cNvSpPr>
          <p:nvPr>
            <p:ph idx="1"/>
          </p:nvPr>
        </p:nvSpPr>
        <p:spPr>
          <a:xfrm>
            <a:off x="457200" y="4267200"/>
            <a:ext cx="8229600" cy="1858963"/>
          </a:xfrm>
        </p:spPr>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GENE WEAVERS0001.jpg"/>
          <p:cNvPicPr>
            <a:picLocks noChangeAspect="1"/>
          </p:cNvPicPr>
          <p:nvPr/>
        </p:nvPicPr>
        <p:blipFill>
          <a:blip r:embed="rId2" cstate="print"/>
          <a:stretch>
            <a:fillRect/>
          </a:stretch>
        </p:blipFill>
        <p:spPr>
          <a:xfrm>
            <a:off x="1045464" y="460248"/>
            <a:ext cx="7053072" cy="593750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905000"/>
          </a:xfrm>
        </p:spPr>
        <p:txBody>
          <a:bodyPr>
            <a:normAutofit/>
          </a:bodyPr>
          <a:lstStyle/>
          <a:p>
            <a:r>
              <a:rPr lang="en-US" sz="2000" dirty="0" smtClean="0">
                <a:solidFill>
                  <a:srgbClr val="FFC000"/>
                </a:solidFill>
              </a:rPr>
              <a:t/>
            </a:r>
            <a:br>
              <a:rPr lang="en-US" sz="2000" dirty="0" smtClean="0">
                <a:solidFill>
                  <a:srgbClr val="FFC000"/>
                </a:solidFill>
              </a:rPr>
            </a:br>
            <a:r>
              <a:rPr lang="en-US" sz="3200" dirty="0" smtClean="0">
                <a:solidFill>
                  <a:srgbClr val="FFC000"/>
                </a:solidFill>
              </a:rPr>
              <a:t>Viral Information</a:t>
            </a:r>
            <a:r>
              <a:rPr lang="en-US" sz="2000" dirty="0" smtClean="0">
                <a:solidFill>
                  <a:srgbClr val="FFC000"/>
                </a:solidFill>
              </a:rPr>
              <a:t/>
            </a:r>
            <a:br>
              <a:rPr lang="en-US" sz="2000" dirty="0" smtClean="0">
                <a:solidFill>
                  <a:srgbClr val="FFC000"/>
                </a:solidFill>
              </a:rPr>
            </a:br>
            <a:r>
              <a:rPr lang="en-US" sz="2000" dirty="0" smtClean="0">
                <a:solidFill>
                  <a:srgbClr val="FFC000"/>
                </a:solidFill>
              </a:rPr>
              <a:t/>
            </a:r>
            <a:br>
              <a:rPr lang="en-US" sz="2000" dirty="0" smtClean="0">
                <a:solidFill>
                  <a:srgbClr val="FFC000"/>
                </a:solidFill>
              </a:rPr>
            </a:br>
            <a:r>
              <a:rPr lang="en-US" sz="2000" dirty="0" smtClean="0">
                <a:solidFill>
                  <a:srgbClr val="FFC000"/>
                </a:solidFill>
              </a:rPr>
              <a:t>Welcome to the viral world</a:t>
            </a:r>
            <a:endParaRPr lang="en-US" sz="2000" dirty="0">
              <a:solidFill>
                <a:srgbClr val="FFC000"/>
              </a:solidFill>
            </a:endParaRPr>
          </a:p>
        </p:txBody>
      </p:sp>
      <p:pic>
        <p:nvPicPr>
          <p:cNvPr id="4" name="Snagit_PPT20F" descr="PPT20F.png"/>
          <p:cNvPicPr>
            <a:picLocks noGrp="1" noChangeAspect="1"/>
          </p:cNvPicPr>
          <p:nvPr>
            <p:ph idx="1"/>
          </p:nvPr>
        </p:nvPicPr>
        <p:blipFill>
          <a:blip r:embed="rId2" cstate="print"/>
          <a:stretch>
            <a:fillRect/>
          </a:stretch>
        </p:blipFill>
        <p:spPr>
          <a:xfrm>
            <a:off x="533400" y="2286000"/>
            <a:ext cx="8192643" cy="2057400"/>
          </a:xfrm>
        </p:spPr>
      </p:pic>
      <p:pic>
        <p:nvPicPr>
          <p:cNvPr id="5" name="Snagit_PPT211" descr="PPT211.png"/>
          <p:cNvPicPr>
            <a:picLocks noChangeAspect="1"/>
          </p:cNvPicPr>
          <p:nvPr/>
        </p:nvPicPr>
        <p:blipFill>
          <a:blip r:embed="rId3" cstate="print"/>
          <a:stretch>
            <a:fillRect/>
          </a:stretch>
        </p:blipFill>
        <p:spPr>
          <a:xfrm>
            <a:off x="533400" y="4343400"/>
            <a:ext cx="3124199" cy="326952"/>
          </a:xfrm>
          <a:prstGeom prst="rect">
            <a:avLst/>
          </a:prstGeom>
        </p:spPr>
      </p:pic>
      <p:sp>
        <p:nvSpPr>
          <p:cNvPr id="6" name="Rectangle 5"/>
          <p:cNvSpPr/>
          <p:nvPr/>
        </p:nvSpPr>
        <p:spPr>
          <a:xfrm>
            <a:off x="1676400" y="5410200"/>
            <a:ext cx="5562600" cy="369332"/>
          </a:xfrm>
          <a:prstGeom prst="rect">
            <a:avLst/>
          </a:prstGeom>
        </p:spPr>
        <p:txBody>
          <a:bodyPr wrap="square">
            <a:spAutoFit/>
          </a:bodyPr>
          <a:lstStyle/>
          <a:p>
            <a:pPr algn="ctr"/>
            <a:r>
              <a:rPr lang="en-US" dirty="0" err="1" smtClean="0">
                <a:solidFill>
                  <a:srgbClr val="FFFF00"/>
                </a:solidFill>
              </a:rPr>
              <a:t>Biol</a:t>
            </a:r>
            <a:r>
              <a:rPr lang="en-US" dirty="0" smtClean="0">
                <a:solidFill>
                  <a:srgbClr val="FFFF00"/>
                </a:solidFill>
              </a:rPr>
              <a:t> </a:t>
            </a:r>
            <a:r>
              <a:rPr lang="en-US" dirty="0" err="1" smtClean="0">
                <a:solidFill>
                  <a:srgbClr val="FFFF00"/>
                </a:solidFill>
              </a:rPr>
              <a:t>Philos</a:t>
            </a:r>
            <a:r>
              <a:rPr lang="en-US" dirty="0" smtClean="0">
                <a:solidFill>
                  <a:srgbClr val="FFFF00"/>
                </a:solidFill>
              </a:rPr>
              <a:t> (2013) 28:283–297</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rPr>
              <a:t>Viral Information</a:t>
            </a:r>
            <a:endParaRPr lang="en-US" sz="3600" dirty="0"/>
          </a:p>
        </p:txBody>
      </p:sp>
      <p:pic>
        <p:nvPicPr>
          <p:cNvPr id="5" name="Snagit_PPT215" descr="PPT215.png"/>
          <p:cNvPicPr>
            <a:picLocks noGrp="1" noChangeAspect="1"/>
          </p:cNvPicPr>
          <p:nvPr>
            <p:ph idx="1"/>
          </p:nvPr>
        </p:nvPicPr>
        <p:blipFill>
          <a:blip r:embed="rId2" cstate="print"/>
          <a:stretch>
            <a:fillRect/>
          </a:stretch>
        </p:blipFill>
        <p:spPr>
          <a:xfrm>
            <a:off x="914400" y="1524000"/>
            <a:ext cx="7420214" cy="3581400"/>
          </a:xfrm>
        </p:spPr>
      </p:pic>
      <p:sp>
        <p:nvSpPr>
          <p:cNvPr id="4" name="Rectangle 3"/>
          <p:cNvSpPr/>
          <p:nvPr/>
        </p:nvSpPr>
        <p:spPr>
          <a:xfrm>
            <a:off x="3124200" y="6096000"/>
            <a:ext cx="2977097" cy="369332"/>
          </a:xfrm>
          <a:prstGeom prst="rect">
            <a:avLst/>
          </a:prstGeom>
        </p:spPr>
        <p:txBody>
          <a:bodyPr wrap="none">
            <a:spAutoFit/>
          </a:bodyPr>
          <a:lstStyle/>
          <a:p>
            <a:pPr algn="ctr"/>
            <a:r>
              <a:rPr lang="en-US" dirty="0" err="1" smtClean="0">
                <a:solidFill>
                  <a:srgbClr val="FFFF00"/>
                </a:solidFill>
              </a:rPr>
              <a:t>Biol</a:t>
            </a:r>
            <a:r>
              <a:rPr lang="en-US" dirty="0" smtClean="0">
                <a:solidFill>
                  <a:srgbClr val="FFFF00"/>
                </a:solidFill>
              </a:rPr>
              <a:t> </a:t>
            </a:r>
            <a:r>
              <a:rPr lang="en-US" dirty="0" err="1" smtClean="0">
                <a:solidFill>
                  <a:srgbClr val="FFFF00"/>
                </a:solidFill>
              </a:rPr>
              <a:t>Philos</a:t>
            </a:r>
            <a:r>
              <a:rPr lang="en-US" dirty="0" smtClean="0">
                <a:solidFill>
                  <a:srgbClr val="FFFF00"/>
                </a:solidFill>
              </a:rPr>
              <a:t> (2013) 28:283–297</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227" descr="PPT227.png"/>
          <p:cNvPicPr>
            <a:picLocks noGrp="1" noChangeAspect="1"/>
          </p:cNvPicPr>
          <p:nvPr>
            <p:ph idx="1"/>
          </p:nvPr>
        </p:nvPicPr>
        <p:blipFill>
          <a:blip r:embed="rId2" cstate="print"/>
          <a:stretch>
            <a:fillRect/>
          </a:stretch>
        </p:blipFill>
        <p:spPr>
          <a:xfrm>
            <a:off x="685800" y="4572000"/>
            <a:ext cx="7815383" cy="1143000"/>
          </a:xfrm>
          <a:prstGeom prst="rect">
            <a:avLst/>
          </a:prstGeom>
        </p:spPr>
      </p:pic>
      <p:sp>
        <p:nvSpPr>
          <p:cNvPr id="5" name="Rectangle 4"/>
          <p:cNvSpPr/>
          <p:nvPr/>
        </p:nvSpPr>
        <p:spPr>
          <a:xfrm>
            <a:off x="3966706" y="3244334"/>
            <a:ext cx="1210588" cy="369332"/>
          </a:xfrm>
          <a:prstGeom prst="rect">
            <a:avLst/>
          </a:prstGeom>
        </p:spPr>
        <p:txBody>
          <a:bodyPr wrap="none">
            <a:spAutoFit/>
          </a:bodyPr>
          <a:lstStyle/>
          <a:p>
            <a:pPr algn="ctr"/>
            <a:r>
              <a:rPr lang="en-US" dirty="0" smtClean="0">
                <a:solidFill>
                  <a:srgbClr val="FFC000"/>
                </a:solidFill>
              </a:rPr>
              <a:t>Conclusion</a:t>
            </a:r>
            <a:endParaRPr lang="en-US" dirty="0">
              <a:solidFill>
                <a:srgbClr val="FFC000"/>
              </a:solidFill>
            </a:endParaRPr>
          </a:p>
        </p:txBody>
      </p:sp>
      <p:pic>
        <p:nvPicPr>
          <p:cNvPr id="6" name="Snagit_PPT93" descr="PPT93.png"/>
          <p:cNvPicPr>
            <a:picLocks noChangeAspect="1"/>
          </p:cNvPicPr>
          <p:nvPr/>
        </p:nvPicPr>
        <p:blipFill>
          <a:blip r:embed="rId3" cstate="print"/>
          <a:stretch>
            <a:fillRect/>
          </a:stretch>
        </p:blipFill>
        <p:spPr>
          <a:xfrm>
            <a:off x="685800" y="1295400"/>
            <a:ext cx="7834892"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C000"/>
                </a:solidFill>
              </a:rPr>
              <a:t>REVIEW</a:t>
            </a:r>
            <a:endParaRPr lang="en-US" sz="3200" dirty="0">
              <a:solidFill>
                <a:srgbClr val="FFC000"/>
              </a:solidFill>
            </a:endParaRPr>
          </a:p>
        </p:txBody>
      </p:sp>
      <p:sp>
        <p:nvSpPr>
          <p:cNvPr id="3" name="Content Placeholder 2"/>
          <p:cNvSpPr>
            <a:spLocks noGrp="1"/>
          </p:cNvSpPr>
          <p:nvPr>
            <p:ph idx="1"/>
          </p:nvPr>
        </p:nvSpPr>
        <p:spPr/>
        <p:txBody>
          <a:bodyPr anchor="ctr"/>
          <a:lstStyle/>
          <a:p>
            <a:pPr>
              <a:buNone/>
            </a:pPr>
            <a:r>
              <a:rPr lang="en-US" b="1" dirty="0" smtClean="0">
                <a:solidFill>
                  <a:srgbClr val="FFFF00"/>
                </a:solidFill>
              </a:rPr>
              <a:t>SIN = THE UNAUTHORIZED CHANGING OF GOD’S INFORMATION (GENOME FOR LIVING CELLS) BY EITHER DELETING OR ADDING TO THE CODE.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sz="3200" b="1" dirty="0" smtClean="0">
                <a:solidFill>
                  <a:srgbClr val="FFC000"/>
                </a:solidFill>
              </a:rPr>
              <a:t>Recap: Mobile Genetic Elements in the Biome</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chor="ctr">
            <a:normAutofit/>
          </a:bodyPr>
          <a:lstStyle/>
          <a:p>
            <a:pPr marL="514350" indent="-514350">
              <a:buFont typeface="+mj-lt"/>
              <a:buAutoNum type="arabicPeriod"/>
            </a:pPr>
            <a:r>
              <a:rPr lang="en-US" sz="2800" dirty="0" smtClean="0">
                <a:solidFill>
                  <a:srgbClr val="FFFF00"/>
                </a:solidFill>
              </a:rPr>
              <a:t>Transposable Elements — Vertical transmission</a:t>
            </a:r>
          </a:p>
          <a:p>
            <a:pPr marL="514350" indent="-514350">
              <a:buFont typeface="+mj-lt"/>
              <a:buAutoNum type="arabicPeriod"/>
            </a:pPr>
            <a:endParaRPr lang="en-US" sz="2800" dirty="0" smtClean="0">
              <a:solidFill>
                <a:srgbClr val="FFFF00"/>
              </a:solidFill>
            </a:endParaRPr>
          </a:p>
          <a:p>
            <a:pPr marL="514350" lvl="0" indent="-514350">
              <a:buFont typeface="+mj-lt"/>
              <a:buAutoNum type="arabicPeriod"/>
            </a:pPr>
            <a:r>
              <a:rPr lang="en-US" sz="2800" dirty="0" smtClean="0">
                <a:solidFill>
                  <a:srgbClr val="FFFF00"/>
                </a:solidFill>
              </a:rPr>
              <a:t>Viruses—Horizontal transmission</a:t>
            </a:r>
          </a:p>
          <a:p>
            <a:pPr marL="514350" indent="-514350">
              <a:buFont typeface="+mj-lt"/>
              <a:buAutoNum type="arabicPeriod"/>
            </a:pPr>
            <a:endParaRPr lang="en-US" sz="2800" dirty="0" smtClean="0">
              <a:solidFill>
                <a:srgbClr val="FFFF00"/>
              </a:solidFill>
            </a:endParaRPr>
          </a:p>
          <a:p>
            <a:pPr marL="514350" lvl="0" indent="-514350">
              <a:buFont typeface="+mj-lt"/>
              <a:buAutoNum type="arabicPeriod"/>
            </a:pPr>
            <a:r>
              <a:rPr lang="en-US" sz="2800" dirty="0" smtClean="0">
                <a:solidFill>
                  <a:srgbClr val="FFFF00"/>
                </a:solidFill>
              </a:rPr>
              <a:t>Plasmids—Both horizontal and vertical transmission in bacteria</a:t>
            </a:r>
          </a:p>
          <a:p>
            <a:pPr marL="514350" indent="-514350">
              <a:buFont typeface="+mj-lt"/>
              <a:buAutoNum type="arabicPeriod"/>
            </a:pP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lstStyle/>
          <a:p>
            <a:r>
              <a:rPr lang="en-US" dirty="0" smtClean="0">
                <a:solidFill>
                  <a:srgbClr val="FFC000"/>
                </a:solidFill>
              </a:rPr>
              <a:t>Yeast &amp; Alcohol</a:t>
            </a:r>
            <a:endParaRPr lang="en-US" dirty="0">
              <a:solidFill>
                <a:srgbClr val="FFC000"/>
              </a:solidFill>
            </a:endParaRPr>
          </a:p>
        </p:txBody>
      </p:sp>
      <p:sp>
        <p:nvSpPr>
          <p:cNvPr id="3" name="Content Placeholder 2"/>
          <p:cNvSpPr>
            <a:spLocks noGrp="1"/>
          </p:cNvSpPr>
          <p:nvPr>
            <p:ph idx="1"/>
          </p:nvPr>
        </p:nvSpPr>
        <p:spPr>
          <a:xfrm>
            <a:off x="457200" y="3429000"/>
            <a:ext cx="8229600" cy="2697163"/>
          </a:xfrm>
        </p:spPr>
        <p:txBody>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7F" descr="PPT17F.png"/>
          <p:cNvPicPr>
            <a:picLocks noGrp="1" noChangeAspect="1"/>
          </p:cNvPicPr>
          <p:nvPr>
            <p:ph idx="1"/>
          </p:nvPr>
        </p:nvPicPr>
        <p:blipFill>
          <a:blip r:embed="rId2" cstate="print"/>
          <a:stretch>
            <a:fillRect/>
          </a:stretch>
        </p:blipFill>
        <p:spPr>
          <a:xfrm>
            <a:off x="381000" y="914400"/>
            <a:ext cx="8171848" cy="1703814"/>
          </a:xfrm>
        </p:spPr>
      </p:pic>
      <p:pic>
        <p:nvPicPr>
          <p:cNvPr id="5" name="Snagit_PPT180" descr="PPT180.png"/>
          <p:cNvPicPr>
            <a:picLocks noChangeAspect="1"/>
          </p:cNvPicPr>
          <p:nvPr/>
        </p:nvPicPr>
        <p:blipFill>
          <a:blip r:embed="rId3" cstate="print"/>
          <a:stretch>
            <a:fillRect/>
          </a:stretch>
        </p:blipFill>
        <p:spPr>
          <a:xfrm>
            <a:off x="381000" y="2590800"/>
            <a:ext cx="4000000" cy="215238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7D" descr="PPT17D.png"/>
          <p:cNvPicPr>
            <a:picLocks noGrp="1" noChangeAspect="1"/>
          </p:cNvPicPr>
          <p:nvPr>
            <p:ph idx="1"/>
          </p:nvPr>
        </p:nvPicPr>
        <p:blipFill>
          <a:blip r:embed="rId2" cstate="print"/>
          <a:stretch>
            <a:fillRect/>
          </a:stretch>
        </p:blipFill>
        <p:spPr>
          <a:xfrm>
            <a:off x="1066800" y="1371600"/>
            <a:ext cx="7000000" cy="3552381"/>
          </a:xfrm>
        </p:spPr>
      </p:pic>
      <p:sp>
        <p:nvSpPr>
          <p:cNvPr id="5" name="TextBox 4"/>
          <p:cNvSpPr txBox="1"/>
          <p:nvPr/>
        </p:nvSpPr>
        <p:spPr>
          <a:xfrm>
            <a:off x="2057400" y="5410200"/>
            <a:ext cx="4648200" cy="369332"/>
          </a:xfrm>
          <a:prstGeom prst="rect">
            <a:avLst/>
          </a:prstGeom>
          <a:noFill/>
        </p:spPr>
        <p:txBody>
          <a:bodyPr wrap="square" rtlCol="0">
            <a:spAutoFit/>
          </a:bodyPr>
          <a:lstStyle/>
          <a:p>
            <a:pPr algn="ctr"/>
            <a:r>
              <a:rPr lang="en-US" dirty="0" smtClean="0">
                <a:solidFill>
                  <a:srgbClr val="FF0000"/>
                </a:solidFill>
              </a:rPr>
              <a:t>GENOME RESEARCH 8:464–478 ©1998</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Snagit_PPT177" descr="PPT177.png"/>
          <p:cNvPicPr>
            <a:picLocks noGrp="1" noChangeAspect="1"/>
          </p:cNvPicPr>
          <p:nvPr>
            <p:ph idx="1"/>
          </p:nvPr>
        </p:nvPicPr>
        <p:blipFill>
          <a:blip r:embed="rId2" cstate="print"/>
          <a:stretch>
            <a:fillRect/>
          </a:stretch>
        </p:blipFill>
        <p:spPr>
          <a:xfrm>
            <a:off x="1905000" y="609600"/>
            <a:ext cx="5340170" cy="5380677"/>
          </a:xfrm>
        </p:spPr>
      </p:pic>
      <p:sp>
        <p:nvSpPr>
          <p:cNvPr id="4" name="TextBox 3"/>
          <p:cNvSpPr txBox="1"/>
          <p:nvPr/>
        </p:nvSpPr>
        <p:spPr>
          <a:xfrm>
            <a:off x="2286000" y="6248400"/>
            <a:ext cx="4724400" cy="369332"/>
          </a:xfrm>
          <a:prstGeom prst="rect">
            <a:avLst/>
          </a:prstGeom>
          <a:noFill/>
        </p:spPr>
        <p:txBody>
          <a:bodyPr wrap="square" rtlCol="0">
            <a:spAutoFit/>
          </a:bodyPr>
          <a:lstStyle/>
          <a:p>
            <a:pPr algn="ctr"/>
            <a:r>
              <a:rPr lang="en-US" i="1" dirty="0" err="1" smtClean="0">
                <a:solidFill>
                  <a:srgbClr val="FF0000"/>
                </a:solidFill>
              </a:rPr>
              <a:t>Physiol</a:t>
            </a:r>
            <a:r>
              <a:rPr lang="en-US" i="1" dirty="0" smtClean="0">
                <a:solidFill>
                  <a:srgbClr val="FF0000"/>
                </a:solidFill>
              </a:rPr>
              <a:t> Rev • VOL 89 • APRIL 2009</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9D" descr="PPT19D.png"/>
          <p:cNvPicPr>
            <a:picLocks noGrp="1" noChangeAspect="1"/>
          </p:cNvPicPr>
          <p:nvPr>
            <p:ph idx="1"/>
          </p:nvPr>
        </p:nvPicPr>
        <p:blipFill>
          <a:blip r:embed="rId2" cstate="print"/>
          <a:stretch>
            <a:fillRect/>
          </a:stretch>
        </p:blipFill>
        <p:spPr>
          <a:xfrm>
            <a:off x="609600" y="152400"/>
            <a:ext cx="7963785" cy="3200400"/>
          </a:xfrm>
        </p:spPr>
      </p:pic>
      <p:pic>
        <p:nvPicPr>
          <p:cNvPr id="5" name="Snagit_PPT19F" descr="PPT19F.png"/>
          <p:cNvPicPr>
            <a:picLocks noChangeAspect="1"/>
          </p:cNvPicPr>
          <p:nvPr/>
        </p:nvPicPr>
        <p:blipFill>
          <a:blip r:embed="rId3" cstate="print"/>
          <a:stretch>
            <a:fillRect/>
          </a:stretch>
        </p:blipFill>
        <p:spPr>
          <a:xfrm>
            <a:off x="609600" y="3352800"/>
            <a:ext cx="7961915" cy="2038558"/>
          </a:xfrm>
          <a:prstGeom prst="rect">
            <a:avLst/>
          </a:prstGeom>
        </p:spPr>
      </p:pic>
      <p:pic>
        <p:nvPicPr>
          <p:cNvPr id="7" name="Snagit_PPT1A2" descr="PPT1A2.png"/>
          <p:cNvPicPr>
            <a:picLocks noChangeAspect="1"/>
          </p:cNvPicPr>
          <p:nvPr/>
        </p:nvPicPr>
        <p:blipFill>
          <a:blip r:embed="rId4" cstate="print"/>
          <a:stretch>
            <a:fillRect/>
          </a:stretch>
        </p:blipFill>
        <p:spPr>
          <a:xfrm>
            <a:off x="685800" y="5334000"/>
            <a:ext cx="7761905" cy="685714"/>
          </a:xfrm>
          <a:prstGeom prst="rect">
            <a:avLst/>
          </a:prstGeom>
        </p:spPr>
      </p:pic>
      <p:pic>
        <p:nvPicPr>
          <p:cNvPr id="8" name="Snagit_PPT1A3" descr="PPT1A3.png"/>
          <p:cNvPicPr>
            <a:picLocks noChangeAspect="1"/>
          </p:cNvPicPr>
          <p:nvPr/>
        </p:nvPicPr>
        <p:blipFill>
          <a:blip r:embed="rId5" cstate="print"/>
          <a:stretch>
            <a:fillRect/>
          </a:stretch>
        </p:blipFill>
        <p:spPr>
          <a:xfrm>
            <a:off x="838200" y="5867400"/>
            <a:ext cx="7390477" cy="6761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73" descr="PPT173.png"/>
          <p:cNvPicPr>
            <a:picLocks noGrp="1" noChangeAspect="1"/>
          </p:cNvPicPr>
          <p:nvPr>
            <p:ph idx="1"/>
          </p:nvPr>
        </p:nvPicPr>
        <p:blipFill>
          <a:blip r:embed="rId2" cstate="print"/>
          <a:stretch>
            <a:fillRect/>
          </a:stretch>
        </p:blipFill>
        <p:spPr>
          <a:xfrm>
            <a:off x="457200" y="228599"/>
            <a:ext cx="8229600" cy="2718327"/>
          </a:xfrm>
        </p:spPr>
      </p:pic>
      <p:pic>
        <p:nvPicPr>
          <p:cNvPr id="5" name="Snagit_PPT175" descr="PPT175.png"/>
          <p:cNvPicPr>
            <a:picLocks noChangeAspect="1"/>
          </p:cNvPicPr>
          <p:nvPr/>
        </p:nvPicPr>
        <p:blipFill>
          <a:blip r:embed="rId3" cstate="print"/>
          <a:stretch>
            <a:fillRect/>
          </a:stretch>
        </p:blipFill>
        <p:spPr>
          <a:xfrm>
            <a:off x="1600200" y="3276600"/>
            <a:ext cx="5838096" cy="29047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79" descr="PPT179.png"/>
          <p:cNvPicPr>
            <a:picLocks noGrp="1" noChangeAspect="1"/>
          </p:cNvPicPr>
          <p:nvPr>
            <p:ph idx="1"/>
          </p:nvPr>
        </p:nvPicPr>
        <p:blipFill>
          <a:blip r:embed="rId2" cstate="print"/>
          <a:stretch>
            <a:fillRect/>
          </a:stretch>
        </p:blipFill>
        <p:spPr>
          <a:xfrm>
            <a:off x="990600" y="1905000"/>
            <a:ext cx="7002461" cy="2251772"/>
          </a:xfrm>
        </p:spPr>
      </p:pic>
      <p:sp>
        <p:nvSpPr>
          <p:cNvPr id="5" name="Rectangle 4"/>
          <p:cNvSpPr/>
          <p:nvPr/>
        </p:nvSpPr>
        <p:spPr>
          <a:xfrm>
            <a:off x="2819400" y="5105400"/>
            <a:ext cx="3379580" cy="369332"/>
          </a:xfrm>
          <a:prstGeom prst="rect">
            <a:avLst/>
          </a:prstGeom>
        </p:spPr>
        <p:txBody>
          <a:bodyPr wrap="none">
            <a:spAutoFit/>
          </a:bodyPr>
          <a:lstStyle/>
          <a:p>
            <a:pPr algn="ctr"/>
            <a:r>
              <a:rPr lang="en-US" i="1" dirty="0" err="1" smtClean="0">
                <a:solidFill>
                  <a:srgbClr val="FF0000"/>
                </a:solidFill>
              </a:rPr>
              <a:t>Physiol</a:t>
            </a:r>
            <a:r>
              <a:rPr lang="en-US" i="1" dirty="0" smtClean="0">
                <a:solidFill>
                  <a:srgbClr val="FF0000"/>
                </a:solidFill>
              </a:rPr>
              <a:t> Rev • VOL 89 • APRIL 2009</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229600" cy="1143000"/>
          </a:xfrm>
        </p:spPr>
        <p:txBody>
          <a:bodyPr/>
          <a:lstStyle/>
          <a:p>
            <a:r>
              <a:rPr lang="en-US" dirty="0" smtClean="0">
                <a:solidFill>
                  <a:srgbClr val="FFC000"/>
                </a:solidFill>
              </a:rPr>
              <a:t>Leprosy</a:t>
            </a:r>
            <a:endParaRPr lang="en-US" dirty="0">
              <a:solidFill>
                <a:srgbClr val="FFC000"/>
              </a:solidFill>
            </a:endParaRPr>
          </a:p>
        </p:txBody>
      </p:sp>
      <p:sp>
        <p:nvSpPr>
          <p:cNvPr id="3" name="Content Placeholder 2"/>
          <p:cNvSpPr>
            <a:spLocks noGrp="1"/>
          </p:cNvSpPr>
          <p:nvPr>
            <p:ph idx="1"/>
          </p:nvPr>
        </p:nvSpPr>
        <p:spPr>
          <a:xfrm>
            <a:off x="457200" y="4038600"/>
            <a:ext cx="8229600" cy="2087563"/>
          </a:xfrm>
        </p:spPr>
        <p:txBody>
          <a:bodyPr/>
          <a:lstStyle/>
          <a:p>
            <a:pPr algn="ctr">
              <a:buNone/>
            </a:pPr>
            <a:r>
              <a:rPr lang="en-US" dirty="0" smtClean="0">
                <a:solidFill>
                  <a:srgbClr val="FFFF00"/>
                </a:solidFill>
              </a:rPr>
              <a:t>Biblical Symbol of Sin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163762"/>
          </a:xfrm>
        </p:spPr>
        <p:txBody>
          <a:bodyPr>
            <a:normAutofit/>
          </a:bodyPr>
          <a:lstStyle/>
          <a:p>
            <a:r>
              <a:rPr lang="en-US" sz="2800" dirty="0" smtClean="0">
                <a:solidFill>
                  <a:srgbClr val="FFFF00"/>
                </a:solidFill>
              </a:rPr>
              <a:t>Leprosy (Hansen’s Disease) - Biblical analogy of sin</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endParaRPr lang="en-US" sz="3200" dirty="0">
              <a:solidFill>
                <a:srgbClr val="FFFF00"/>
              </a:solidFill>
            </a:endParaRPr>
          </a:p>
        </p:txBody>
      </p:sp>
      <p:sp>
        <p:nvSpPr>
          <p:cNvPr id="5" name="Content Placeholder 4"/>
          <p:cNvSpPr>
            <a:spLocks noGrp="1"/>
          </p:cNvSpPr>
          <p:nvPr>
            <p:ph idx="1"/>
          </p:nvPr>
        </p:nvSpPr>
        <p:spPr>
          <a:xfrm>
            <a:off x="304800" y="1600200"/>
            <a:ext cx="8382000" cy="5029200"/>
          </a:xfrm>
        </p:spPr>
        <p:txBody>
          <a:bodyPr>
            <a:normAutofit/>
          </a:bodyPr>
          <a:lstStyle/>
          <a:p>
            <a:r>
              <a:rPr lang="en-US" sz="2800" dirty="0" smtClean="0">
                <a:solidFill>
                  <a:srgbClr val="FFFF00"/>
                </a:solidFill>
              </a:rPr>
              <a:t>True Leprosy was incurable in Biblical times.</a:t>
            </a:r>
          </a:p>
          <a:p>
            <a:r>
              <a:rPr lang="en-US" sz="2800" dirty="0" smtClean="0">
                <a:solidFill>
                  <a:srgbClr val="FFFF00"/>
                </a:solidFill>
              </a:rPr>
              <a:t>It spreads by droplets. (Contagious)</a:t>
            </a:r>
          </a:p>
          <a:p>
            <a:r>
              <a:rPr lang="en-US" sz="2800" dirty="0" smtClean="0">
                <a:solidFill>
                  <a:srgbClr val="FFFF00"/>
                </a:solidFill>
              </a:rPr>
              <a:t>It physically deforms its victims.</a:t>
            </a:r>
          </a:p>
          <a:p>
            <a:r>
              <a:rPr lang="en-US" sz="2800" dirty="0" smtClean="0">
                <a:solidFill>
                  <a:srgbClr val="FFFF00"/>
                </a:solidFill>
              </a:rPr>
              <a:t>It spreads throughout the whole body.</a:t>
            </a:r>
          </a:p>
          <a:p>
            <a:r>
              <a:rPr lang="en-US" sz="2800" dirty="0" smtClean="0">
                <a:solidFill>
                  <a:srgbClr val="FFFF00"/>
                </a:solidFill>
              </a:rPr>
              <a:t>It attacks the sheath of nerve cells gradually causing inflammation then death of the nerve.</a:t>
            </a:r>
          </a:p>
          <a:p>
            <a:r>
              <a:rPr lang="en-US" sz="2800" dirty="0" smtClean="0">
                <a:solidFill>
                  <a:srgbClr val="FFFF00"/>
                </a:solidFill>
              </a:rPr>
              <a:t>It isolates its victims as outcasts.</a:t>
            </a:r>
          </a:p>
          <a:p>
            <a:r>
              <a:rPr lang="en-US" sz="2800" dirty="0" smtClean="0">
                <a:solidFill>
                  <a:srgbClr val="FFFF00"/>
                </a:solidFill>
              </a:rPr>
              <a:t>It affects the optic nerve, causing visual deficits and ultimately blindness. </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uicidal function of DNA methylation in age-related genome disintegration0001.jpg"/>
          <p:cNvPicPr>
            <a:picLocks noGrp="1" noChangeAspect="1"/>
          </p:cNvPicPr>
          <p:nvPr>
            <p:ph idx="1"/>
          </p:nvPr>
        </p:nvPicPr>
        <p:blipFill>
          <a:blip r:embed="rId2" cstate="print"/>
          <a:stretch>
            <a:fillRect/>
          </a:stretch>
        </p:blipFill>
        <p:spPr>
          <a:xfrm>
            <a:off x="304800" y="228600"/>
            <a:ext cx="7924800" cy="5872166"/>
          </a:xfrm>
        </p:spPr>
      </p:pic>
      <p:pic>
        <p:nvPicPr>
          <p:cNvPr id="8" name="Picture 2" descr="F:\Talk Papers\Bobs 2nd Talk must Haves\JPGs of articles\Suicidal function of DNA methylation in age-related genome disintegration0011.jpg"/>
          <p:cNvPicPr>
            <a:picLocks noChangeAspect="1" noChangeArrowheads="1"/>
          </p:cNvPicPr>
          <p:nvPr/>
        </p:nvPicPr>
        <p:blipFill>
          <a:blip r:embed="rId3" cstate="print"/>
          <a:srcRect/>
          <a:stretch>
            <a:fillRect/>
          </a:stretch>
        </p:blipFill>
        <p:spPr bwMode="auto">
          <a:xfrm>
            <a:off x="3938467" y="2636837"/>
            <a:ext cx="5205533" cy="4221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849562"/>
          </a:xfrm>
        </p:spPr>
        <p:txBody>
          <a:bodyPr anchor="t">
            <a:normAutofit fontScale="90000"/>
          </a:bodyPr>
          <a:lstStyle/>
          <a:p>
            <a:pPr algn="l"/>
            <a:r>
              <a:rPr lang="en-US" sz="2400" dirty="0" smtClean="0">
                <a:solidFill>
                  <a:srgbClr val="FFFF00"/>
                </a:solidFill>
              </a:rPr>
              <a:t>Why do you keep on rebelling? Do you want to be punished even more? Israel, your head is already covered with wounds, and your heart and mind are sick. From head to foot there is not a healthy spot on your body. You are covered with bruises and sores and open wounds. Your wounds have not been cleaned or bandaged. No medicine has been put on them. </a:t>
            </a:r>
            <a:br>
              <a:rPr lang="en-US" sz="2400" dirty="0" smtClean="0">
                <a:solidFill>
                  <a:srgbClr val="FFFF00"/>
                </a:solidFill>
              </a:rPr>
            </a:br>
            <a:r>
              <a:rPr lang="en-US" sz="2400" dirty="0" smtClean="0">
                <a:solidFill>
                  <a:srgbClr val="FFC000"/>
                </a:solidFill>
              </a:rPr>
              <a:t>                                                                                          Isaiah 1:5-6 GNB             </a:t>
            </a:r>
            <a:r>
              <a:rPr lang="en-US" sz="2400" dirty="0" smtClean="0"/>
              <a:t/>
            </a:r>
            <a:br>
              <a:rPr lang="en-US" sz="2400" dirty="0" smtClean="0"/>
            </a:br>
            <a:r>
              <a:rPr lang="en-US" sz="2400" dirty="0" smtClean="0"/>
              <a:t/>
            </a:r>
            <a:br>
              <a:rPr lang="en-US" sz="2400" dirty="0" smtClean="0"/>
            </a:br>
            <a:endParaRPr lang="en-US" sz="2400" dirty="0">
              <a:solidFill>
                <a:srgbClr val="FFFF00"/>
              </a:solidFill>
            </a:endParaRPr>
          </a:p>
        </p:txBody>
      </p:sp>
      <p:pic>
        <p:nvPicPr>
          <p:cNvPr id="1026" name="Picture 2" descr="F:\Talk Papers\Leprosy Slides for TALK\jpg's of Leprosy articles\211212-220455-5415.jpg"/>
          <p:cNvPicPr>
            <a:picLocks noGrp="1" noChangeAspect="1" noChangeArrowheads="1"/>
          </p:cNvPicPr>
          <p:nvPr>
            <p:ph idx="1"/>
          </p:nvPr>
        </p:nvPicPr>
        <p:blipFill>
          <a:blip r:embed="rId2" cstate="print"/>
          <a:srcRect/>
          <a:stretch>
            <a:fillRect/>
          </a:stretch>
        </p:blipFill>
        <p:spPr bwMode="auto">
          <a:xfrm>
            <a:off x="0" y="2667000"/>
            <a:ext cx="4115372" cy="3352800"/>
          </a:xfrm>
          <a:prstGeom prst="rect">
            <a:avLst/>
          </a:prstGeom>
          <a:noFill/>
        </p:spPr>
      </p:pic>
      <p:pic>
        <p:nvPicPr>
          <p:cNvPr id="1027" name="Picture 3" descr="F:\Talk Papers\Leprosy Slides for TALK\jpg's of Leprosy articles\lg396_1.jpg"/>
          <p:cNvPicPr>
            <a:picLocks noChangeAspect="1" noChangeArrowheads="1"/>
          </p:cNvPicPr>
          <p:nvPr/>
        </p:nvPicPr>
        <p:blipFill>
          <a:blip r:embed="rId3" cstate="print"/>
          <a:srcRect/>
          <a:stretch>
            <a:fillRect/>
          </a:stretch>
        </p:blipFill>
        <p:spPr bwMode="auto">
          <a:xfrm>
            <a:off x="2057400" y="2590800"/>
            <a:ext cx="2628900" cy="3810000"/>
          </a:xfrm>
          <a:prstGeom prst="rect">
            <a:avLst/>
          </a:prstGeom>
          <a:noFill/>
        </p:spPr>
      </p:pic>
      <p:pic>
        <p:nvPicPr>
          <p:cNvPr id="1028" name="Picture 4" descr="F:\Talk Papers\Leprosy Slides for TALK\jpg's of Leprosy articles\396_5.jpg"/>
          <p:cNvPicPr>
            <a:picLocks noChangeAspect="1" noChangeArrowheads="1"/>
          </p:cNvPicPr>
          <p:nvPr/>
        </p:nvPicPr>
        <p:blipFill>
          <a:blip r:embed="rId4" cstate="print"/>
          <a:srcRect/>
          <a:stretch>
            <a:fillRect/>
          </a:stretch>
        </p:blipFill>
        <p:spPr bwMode="auto">
          <a:xfrm>
            <a:off x="6705600" y="3124200"/>
            <a:ext cx="2145386" cy="3452875"/>
          </a:xfrm>
          <a:prstGeom prst="rect">
            <a:avLst/>
          </a:prstGeom>
          <a:noFill/>
        </p:spPr>
      </p:pic>
      <p:pic>
        <p:nvPicPr>
          <p:cNvPr id="1029" name="Picture 5" descr="F:\Talk Papers\Leprosy Slides for TALK\jpg's of Leprosy articles\2-23-2010 4-28-08 PM.png"/>
          <p:cNvPicPr>
            <a:picLocks noChangeAspect="1" noChangeArrowheads="1"/>
          </p:cNvPicPr>
          <p:nvPr/>
        </p:nvPicPr>
        <p:blipFill>
          <a:blip r:embed="rId5" cstate="print"/>
          <a:srcRect/>
          <a:stretch>
            <a:fillRect/>
          </a:stretch>
        </p:blipFill>
        <p:spPr bwMode="auto">
          <a:xfrm>
            <a:off x="2590800" y="2895600"/>
            <a:ext cx="4305300" cy="2867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 </a:t>
            </a:r>
            <a:r>
              <a:rPr lang="en-US" dirty="0" err="1" smtClean="0">
                <a:solidFill>
                  <a:srgbClr val="FFFF00"/>
                </a:solidFill>
              </a:rPr>
              <a:t>leprae</a:t>
            </a:r>
            <a:r>
              <a:rPr lang="en-US" dirty="0" smtClean="0">
                <a:solidFill>
                  <a:srgbClr val="FFFF00"/>
                </a:solidFill>
              </a:rPr>
              <a:t> genome sequenced 2001</a:t>
            </a:r>
            <a:endParaRPr lang="en-US" dirty="0">
              <a:solidFill>
                <a:srgbClr val="FFFF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219200"/>
            <a:ext cx="1794899" cy="23622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897132" y="1219200"/>
            <a:ext cx="7246868" cy="2924175"/>
          </a:xfrm>
          <a:prstGeom prst="rect">
            <a:avLst/>
          </a:prstGeom>
          <a:noFill/>
          <a:ln w="9525">
            <a:noFill/>
            <a:miter lim="800000"/>
            <a:headEnd/>
            <a:tailEnd/>
          </a:ln>
        </p:spPr>
      </p:pic>
      <p:sp>
        <p:nvSpPr>
          <p:cNvPr id="12" name="TextBox 11"/>
          <p:cNvSpPr txBox="1"/>
          <p:nvPr/>
        </p:nvSpPr>
        <p:spPr>
          <a:xfrm>
            <a:off x="152400" y="6324600"/>
            <a:ext cx="3276600" cy="276999"/>
          </a:xfrm>
          <a:prstGeom prst="rect">
            <a:avLst/>
          </a:prstGeom>
          <a:noFill/>
        </p:spPr>
        <p:txBody>
          <a:bodyPr wrap="square" rtlCol="0">
            <a:spAutoFit/>
          </a:bodyPr>
          <a:lstStyle/>
          <a:p>
            <a:r>
              <a:rPr lang="en-US" sz="1200" dirty="0">
                <a:solidFill>
                  <a:srgbClr val="FFFF00"/>
                </a:solidFill>
              </a:rPr>
              <a:t>Nature  Vol. 409  22 February 2001, p.1007-1012</a:t>
            </a:r>
          </a:p>
        </p:txBody>
      </p:sp>
      <p:pic>
        <p:nvPicPr>
          <p:cNvPr id="7" name="Snagit_PPTBD" descr="PPTBD.png"/>
          <p:cNvPicPr>
            <a:picLocks noChangeAspect="1"/>
          </p:cNvPicPr>
          <p:nvPr/>
        </p:nvPicPr>
        <p:blipFill>
          <a:blip r:embed="rId4" cstate="print"/>
          <a:stretch>
            <a:fillRect/>
          </a:stretch>
        </p:blipFill>
        <p:spPr>
          <a:xfrm>
            <a:off x="0" y="4114800"/>
            <a:ext cx="9144000"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CA" descr="PPTCA.png"/>
          <p:cNvPicPr>
            <a:picLocks noGrp="1" noChangeAspect="1"/>
          </p:cNvPicPr>
          <p:nvPr>
            <p:ph idx="1"/>
          </p:nvPr>
        </p:nvPicPr>
        <p:blipFill>
          <a:blip r:embed="rId2" cstate="print"/>
          <a:stretch>
            <a:fillRect/>
          </a:stretch>
        </p:blipFill>
        <p:spPr>
          <a:xfrm>
            <a:off x="2743200" y="0"/>
            <a:ext cx="4791757" cy="6858000"/>
          </a:xfrm>
        </p:spPr>
      </p:pic>
      <p:sp>
        <p:nvSpPr>
          <p:cNvPr id="5" name="Rectangle 4"/>
          <p:cNvSpPr/>
          <p:nvPr/>
        </p:nvSpPr>
        <p:spPr>
          <a:xfrm>
            <a:off x="152400" y="6172200"/>
            <a:ext cx="2667000" cy="276999"/>
          </a:xfrm>
          <a:prstGeom prst="rect">
            <a:avLst/>
          </a:prstGeom>
        </p:spPr>
        <p:txBody>
          <a:bodyPr wrap="square">
            <a:spAutoFit/>
          </a:bodyPr>
          <a:lstStyle/>
          <a:p>
            <a:r>
              <a:rPr lang="en-US" sz="1200" dirty="0" smtClean="0">
                <a:solidFill>
                  <a:srgbClr val="FF0000"/>
                </a:solidFill>
              </a:rPr>
              <a:t>Nature  Vol. 409  22 February 2001</a:t>
            </a:r>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487362"/>
          </a:xfrm>
        </p:spPr>
        <p:txBody>
          <a:bodyPr>
            <a:normAutofit fontScale="90000"/>
          </a:bodyPr>
          <a:lstStyle/>
          <a:p>
            <a:endParaRPr lang="en-US" dirty="0"/>
          </a:p>
        </p:txBody>
      </p:sp>
      <p:pic>
        <p:nvPicPr>
          <p:cNvPr id="9" name="Snagit_PPTCE" descr="PPTCE.png"/>
          <p:cNvPicPr>
            <a:picLocks noGrp="1" noChangeAspect="1"/>
          </p:cNvPicPr>
          <p:nvPr>
            <p:ph idx="1"/>
          </p:nvPr>
        </p:nvPicPr>
        <p:blipFill>
          <a:blip r:embed="rId2" cstate="print"/>
          <a:stretch>
            <a:fillRect/>
          </a:stretch>
        </p:blipFill>
        <p:spPr>
          <a:xfrm>
            <a:off x="685800" y="533400"/>
            <a:ext cx="7409524" cy="2961905"/>
          </a:xfrm>
        </p:spPr>
      </p:pic>
      <p:pic>
        <p:nvPicPr>
          <p:cNvPr id="3075" name="Picture 3"/>
          <p:cNvPicPr>
            <a:picLocks noChangeAspect="1" noChangeArrowheads="1"/>
          </p:cNvPicPr>
          <p:nvPr/>
        </p:nvPicPr>
        <p:blipFill>
          <a:blip r:embed="rId3" cstate="print"/>
          <a:srcRect/>
          <a:stretch>
            <a:fillRect/>
          </a:stretch>
        </p:blipFill>
        <p:spPr bwMode="auto">
          <a:xfrm>
            <a:off x="990600" y="3733800"/>
            <a:ext cx="6400677" cy="2347912"/>
          </a:xfrm>
          <a:prstGeom prst="rect">
            <a:avLst/>
          </a:prstGeom>
          <a:noFill/>
          <a:ln w="9525">
            <a:noFill/>
            <a:miter lim="800000"/>
            <a:headEnd/>
            <a:tailEnd/>
          </a:ln>
        </p:spPr>
      </p:pic>
      <p:sp>
        <p:nvSpPr>
          <p:cNvPr id="12" name="TextBox 11"/>
          <p:cNvSpPr txBox="1"/>
          <p:nvPr/>
        </p:nvSpPr>
        <p:spPr>
          <a:xfrm>
            <a:off x="381000" y="6400801"/>
            <a:ext cx="3657600" cy="461665"/>
          </a:xfrm>
          <a:prstGeom prst="rect">
            <a:avLst/>
          </a:prstGeom>
          <a:noFill/>
        </p:spPr>
        <p:txBody>
          <a:bodyPr wrap="square" rtlCol="0">
            <a:spAutoFit/>
          </a:bodyPr>
          <a:lstStyle/>
          <a:p>
            <a:r>
              <a:rPr lang="en-US" sz="1200" dirty="0">
                <a:solidFill>
                  <a:srgbClr val="FFFF00"/>
                </a:solidFill>
              </a:rPr>
              <a:t>Nature  Vol. 409  22 February 2001, p.1007-1012</a:t>
            </a:r>
          </a:p>
          <a:p>
            <a:endParaRPr lang="en-US" sz="1200" dirty="0">
              <a:solidFill>
                <a:prstClr val="black"/>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09600" y="0"/>
            <a:ext cx="7789741" cy="3124200"/>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0" y="3048000"/>
            <a:ext cx="7162800" cy="2016297"/>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1828800" y="5031412"/>
            <a:ext cx="7315200" cy="1826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9E" descr="PPT9E.png"/>
          <p:cNvPicPr>
            <a:picLocks noChangeAspect="1"/>
          </p:cNvPicPr>
          <p:nvPr/>
        </p:nvPicPr>
        <p:blipFill>
          <a:blip r:embed="rId2" cstate="print"/>
          <a:stretch>
            <a:fillRect/>
          </a:stretch>
        </p:blipFill>
        <p:spPr>
          <a:xfrm>
            <a:off x="0" y="0"/>
            <a:ext cx="9144000" cy="3094624"/>
          </a:xfrm>
          <a:prstGeom prst="rect">
            <a:avLst/>
          </a:prstGeom>
        </p:spPr>
      </p:pic>
      <p:pic>
        <p:nvPicPr>
          <p:cNvPr id="3" name="Snagit_PPTA0" descr="PPTA0.png"/>
          <p:cNvPicPr>
            <a:picLocks noChangeAspect="1"/>
          </p:cNvPicPr>
          <p:nvPr/>
        </p:nvPicPr>
        <p:blipFill>
          <a:blip r:embed="rId3" cstate="print"/>
          <a:stretch>
            <a:fillRect/>
          </a:stretch>
        </p:blipFill>
        <p:spPr>
          <a:xfrm>
            <a:off x="0" y="3124200"/>
            <a:ext cx="9144000" cy="1034473"/>
          </a:xfrm>
          <a:prstGeom prst="rect">
            <a:avLst/>
          </a:prstGeom>
        </p:spPr>
      </p:pic>
      <p:pic>
        <p:nvPicPr>
          <p:cNvPr id="4" name="Snagit_PPTA2" descr="PPTA2.png"/>
          <p:cNvPicPr>
            <a:picLocks noChangeAspect="1"/>
          </p:cNvPicPr>
          <p:nvPr/>
        </p:nvPicPr>
        <p:blipFill>
          <a:blip r:embed="rId4" cstate="print"/>
          <a:stretch>
            <a:fillRect/>
          </a:stretch>
        </p:blipFill>
        <p:spPr>
          <a:xfrm>
            <a:off x="2438400" y="4191000"/>
            <a:ext cx="3810000" cy="2262910"/>
          </a:xfrm>
          <a:prstGeom prst="rect">
            <a:avLst/>
          </a:prstGeom>
        </p:spPr>
      </p:pic>
      <p:sp>
        <p:nvSpPr>
          <p:cNvPr id="5" name="TextBox 4"/>
          <p:cNvSpPr txBox="1"/>
          <p:nvPr/>
        </p:nvSpPr>
        <p:spPr>
          <a:xfrm>
            <a:off x="304800" y="6477000"/>
            <a:ext cx="3886200" cy="276999"/>
          </a:xfrm>
          <a:prstGeom prst="rect">
            <a:avLst/>
          </a:prstGeom>
          <a:noFill/>
        </p:spPr>
        <p:txBody>
          <a:bodyPr wrap="square" rtlCol="0">
            <a:spAutoFit/>
          </a:bodyPr>
          <a:lstStyle/>
          <a:p>
            <a:r>
              <a:rPr lang="en-US" sz="1200" dirty="0" smtClean="0">
                <a:solidFill>
                  <a:srgbClr val="FF0000"/>
                </a:solidFill>
              </a:rPr>
              <a:t>Cell 152, January 17, 2013</a:t>
            </a:r>
            <a:endParaRPr lang="en-US" sz="1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FFFF00"/>
                </a:solidFill>
              </a:rPr>
              <a:t>And it happened, as He was in a certain city, behold, a man full of leprosy! And seeing Jesus, he fell on </a:t>
            </a:r>
            <a:r>
              <a:rPr lang="en-US" i="1" dirty="0" smtClean="0">
                <a:solidFill>
                  <a:srgbClr val="FFFF00"/>
                </a:solidFill>
              </a:rPr>
              <a:t>his face and begged Him, saying, Lord, if You will, You can cleanse me. And stretching out the hand, He touched him, saying, </a:t>
            </a:r>
            <a:r>
              <a:rPr lang="en-US" i="1" dirty="0" smtClean="0">
                <a:solidFill>
                  <a:srgbClr val="FF0000"/>
                </a:solidFill>
              </a:rPr>
              <a:t>I will! Be clean! </a:t>
            </a:r>
            <a:r>
              <a:rPr lang="en-US" i="1" dirty="0" smtClean="0">
                <a:solidFill>
                  <a:srgbClr val="FFFF00"/>
                </a:solidFill>
              </a:rPr>
              <a:t>And immediately the leprosy departed from him. </a:t>
            </a:r>
          </a:p>
          <a:p>
            <a:pPr>
              <a:buNone/>
            </a:pPr>
            <a:r>
              <a:rPr lang="en-US" dirty="0" smtClean="0">
                <a:solidFill>
                  <a:srgbClr val="92D050"/>
                </a:solidFill>
              </a:rPr>
              <a:t>							(Luke 5:12-13)</a:t>
            </a:r>
          </a:p>
          <a:p>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a:buNone/>
            </a:pPr>
            <a:r>
              <a:rPr lang="en-US" dirty="0" smtClean="0">
                <a:solidFill>
                  <a:srgbClr val="FFFF00"/>
                </a:solidFill>
              </a:rPr>
              <a:t>And He sitting on the throne said, </a:t>
            </a:r>
            <a:r>
              <a:rPr lang="en-US" dirty="0" smtClean="0">
                <a:solidFill>
                  <a:srgbClr val="FF0000"/>
                </a:solidFill>
              </a:rPr>
              <a:t>Behold, I make all things new</a:t>
            </a:r>
            <a:r>
              <a:rPr lang="en-US" dirty="0" smtClean="0">
                <a:solidFill>
                  <a:srgbClr val="FFFF00"/>
                </a:solidFill>
              </a:rPr>
              <a:t>. And He said to me, </a:t>
            </a:r>
            <a:r>
              <a:rPr lang="en-US" dirty="0" smtClean="0">
                <a:solidFill>
                  <a:srgbClr val="FF0000"/>
                </a:solidFill>
              </a:rPr>
              <a:t>Write, for these words are true and faithful. </a:t>
            </a:r>
          </a:p>
          <a:p>
            <a:pPr>
              <a:buNone/>
            </a:pPr>
            <a:r>
              <a:rPr lang="en-US" dirty="0" smtClean="0">
                <a:solidFill>
                  <a:srgbClr val="92D050"/>
                </a:solidFill>
              </a:rPr>
              <a:t>							(Rev 21:5)</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27" descr="PPT127.png"/>
          <p:cNvPicPr>
            <a:picLocks noGrp="1" noChangeAspect="1"/>
          </p:cNvPicPr>
          <p:nvPr>
            <p:ph idx="1"/>
          </p:nvPr>
        </p:nvPicPr>
        <p:blipFill>
          <a:blip r:embed="rId2" cstate="print"/>
          <a:stretch>
            <a:fillRect/>
          </a:stretch>
        </p:blipFill>
        <p:spPr>
          <a:xfrm>
            <a:off x="0" y="533400"/>
            <a:ext cx="9144000" cy="3164504"/>
          </a:xfrm>
        </p:spPr>
      </p:pic>
      <p:pic>
        <p:nvPicPr>
          <p:cNvPr id="5" name="Snagit_PPT129" descr="PPT129.png"/>
          <p:cNvPicPr>
            <a:picLocks noChangeAspect="1"/>
          </p:cNvPicPr>
          <p:nvPr/>
        </p:nvPicPr>
        <p:blipFill>
          <a:blip r:embed="rId3" cstate="print"/>
          <a:stretch>
            <a:fillRect/>
          </a:stretch>
        </p:blipFill>
        <p:spPr>
          <a:xfrm>
            <a:off x="1752600" y="3886200"/>
            <a:ext cx="5466667" cy="1800000"/>
          </a:xfrm>
          <a:prstGeom prst="rect">
            <a:avLst/>
          </a:prstGeom>
        </p:spPr>
      </p:pic>
      <p:sp>
        <p:nvSpPr>
          <p:cNvPr id="6" name="TextBox 5"/>
          <p:cNvSpPr txBox="1"/>
          <p:nvPr/>
        </p:nvSpPr>
        <p:spPr>
          <a:xfrm>
            <a:off x="2209800" y="5867400"/>
            <a:ext cx="4495800" cy="369332"/>
          </a:xfrm>
          <a:prstGeom prst="rect">
            <a:avLst/>
          </a:prstGeom>
          <a:noFill/>
        </p:spPr>
        <p:txBody>
          <a:bodyPr wrap="square" rtlCol="0">
            <a:spAutoFit/>
          </a:bodyPr>
          <a:lstStyle/>
          <a:p>
            <a:r>
              <a:rPr lang="it-IT" dirty="0" smtClean="0">
                <a:solidFill>
                  <a:srgbClr val="FF0000"/>
                </a:solidFill>
              </a:rPr>
              <a:t>Belancio </a:t>
            </a:r>
            <a:r>
              <a:rPr lang="it-IT" i="1" dirty="0" smtClean="0">
                <a:solidFill>
                  <a:srgbClr val="FF0000"/>
                </a:solidFill>
              </a:rPr>
              <a:t>et al.: Genome Medicine 2009, </a:t>
            </a:r>
            <a:r>
              <a:rPr lang="it-IT" b="1" i="1" dirty="0" smtClean="0">
                <a:solidFill>
                  <a:srgbClr val="FF0000"/>
                </a:solidFill>
              </a:rPr>
              <a:t>1:97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lstStyle/>
          <a:p>
            <a:r>
              <a:rPr lang="en-US" b="1" dirty="0" smtClean="0">
                <a:solidFill>
                  <a:srgbClr val="FFC000"/>
                </a:solidFill>
              </a:rPr>
              <a:t>BIOME:</a:t>
            </a:r>
            <a:endParaRPr lang="en-US" dirty="0">
              <a:solidFill>
                <a:srgbClr val="FFC000"/>
              </a:solidFill>
            </a:endParaRPr>
          </a:p>
        </p:txBody>
      </p:sp>
      <p:sp>
        <p:nvSpPr>
          <p:cNvPr id="3" name="Content Placeholder 2"/>
          <p:cNvSpPr>
            <a:spLocks noGrp="1"/>
          </p:cNvSpPr>
          <p:nvPr>
            <p:ph idx="1"/>
          </p:nvPr>
        </p:nvSpPr>
        <p:spPr>
          <a:xfrm>
            <a:off x="457200" y="2133600"/>
            <a:ext cx="8229600" cy="3992563"/>
          </a:xfrm>
        </p:spPr>
        <p:txBody>
          <a:bodyPr anchor="ctr"/>
          <a:lstStyle/>
          <a:p>
            <a:pPr>
              <a:buNone/>
            </a:pPr>
            <a:r>
              <a:rPr lang="en-US" b="1" dirty="0" smtClean="0">
                <a:solidFill>
                  <a:srgbClr val="FFFF00"/>
                </a:solidFill>
              </a:rPr>
              <a:t>A </a:t>
            </a:r>
            <a:r>
              <a:rPr lang="en-US" b="1" i="1" dirty="0" smtClean="0">
                <a:solidFill>
                  <a:srgbClr val="FFFF00"/>
                </a:solidFill>
              </a:rPr>
              <a:t>biome</a:t>
            </a:r>
            <a:r>
              <a:rPr lang="en-US" b="1" dirty="0" smtClean="0">
                <a:solidFill>
                  <a:srgbClr val="FFFF00"/>
                </a:solidFill>
              </a:rPr>
              <a:t> is a specific environment that's home to living things suited for that place and climate</a:t>
            </a:r>
            <a:r>
              <a:rPr lang="en-US" dirty="0" smtClean="0">
                <a:solidFill>
                  <a:srgbClr val="FFFF00"/>
                </a:solidFill>
              </a:rPr>
              <a: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410200"/>
          </a:xfrm>
        </p:spPr>
        <p:txBody>
          <a:bodyPr anchor="ctr">
            <a:normAutofit fontScale="70000" lnSpcReduction="20000"/>
          </a:bodyPr>
          <a:lstStyle/>
          <a:p>
            <a:pPr>
              <a:buNone/>
            </a:pPr>
            <a:r>
              <a:rPr lang="en-US" dirty="0" smtClean="0">
                <a:solidFill>
                  <a:srgbClr val="FFFF00"/>
                </a:solidFill>
              </a:rPr>
              <a:t>For the earnest expectation of the creature waits for the manifestation of the sons of God.</a:t>
            </a:r>
          </a:p>
          <a:p>
            <a:pPr>
              <a:buNone/>
            </a:pPr>
            <a:r>
              <a:rPr lang="en-US" u="sng" dirty="0" smtClean="0">
                <a:solidFill>
                  <a:srgbClr val="FFFF00"/>
                </a:solidFill>
              </a:rPr>
              <a:t>For the creature was made subject to vanity (perverseness, depravity, fragility), not willingly,</a:t>
            </a:r>
            <a:r>
              <a:rPr lang="en-US" dirty="0" smtClean="0">
                <a:solidFill>
                  <a:srgbClr val="FFFF00"/>
                </a:solidFill>
              </a:rPr>
              <a:t> but by reason of him who has subjected the same in hope,</a:t>
            </a:r>
          </a:p>
          <a:p>
            <a:pPr>
              <a:buNone/>
            </a:pPr>
            <a:r>
              <a:rPr lang="en-US" dirty="0" smtClean="0">
                <a:solidFill>
                  <a:srgbClr val="FFFF00"/>
                </a:solidFill>
              </a:rPr>
              <a:t>Because the creature itself also shall be delivered from the bondage of corruption into the glorious liberty of the children of God.</a:t>
            </a:r>
          </a:p>
          <a:p>
            <a:pPr>
              <a:buNone/>
            </a:pPr>
            <a:r>
              <a:rPr lang="en-US" u="sng" dirty="0" smtClean="0">
                <a:solidFill>
                  <a:srgbClr val="FFFF00"/>
                </a:solidFill>
              </a:rPr>
              <a:t>For we know that the whole creation groans and travails in pain together until now.</a:t>
            </a:r>
            <a:endParaRPr lang="en-US" dirty="0" smtClean="0">
              <a:solidFill>
                <a:srgbClr val="FFFF00"/>
              </a:solidFill>
            </a:endParaRPr>
          </a:p>
          <a:p>
            <a:pPr>
              <a:buNone/>
            </a:pPr>
            <a:r>
              <a:rPr lang="en-US" dirty="0" smtClean="0">
                <a:solidFill>
                  <a:srgbClr val="FFFF00"/>
                </a:solidFill>
              </a:rPr>
              <a:t>And not only they, but ourselves also, which have the first fruits of the Spirit, even we ourselves groan within ourselves, waiting for the adoption, to wit, the redemption of our body.</a:t>
            </a:r>
          </a:p>
          <a:p>
            <a:pPr>
              <a:buNone/>
            </a:pPr>
            <a:r>
              <a:rPr lang="en-US" dirty="0" smtClean="0">
                <a:solidFill>
                  <a:srgbClr val="FFFF00"/>
                </a:solidFill>
              </a:rPr>
              <a:t> </a:t>
            </a:r>
          </a:p>
          <a:p>
            <a:pPr>
              <a:buNone/>
            </a:pPr>
            <a:r>
              <a:rPr lang="en-US" dirty="0" smtClean="0">
                <a:solidFill>
                  <a:srgbClr val="92D050"/>
                </a:solidFill>
              </a:rPr>
              <a:t>						(Romans 8:19-23 AKJV)</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2667000"/>
          </a:xfrm>
        </p:spPr>
        <p:txBody>
          <a:bodyPr>
            <a:normAutofit/>
          </a:bodyPr>
          <a:lstStyle/>
          <a:p>
            <a:r>
              <a:rPr lang="en-US" b="1" dirty="0" smtClean="0">
                <a:solidFill>
                  <a:srgbClr val="FFC000"/>
                </a:solidFill>
              </a:rPr>
              <a:t>Infestation--The Magnitude of the Problem.</a:t>
            </a:r>
            <a:endParaRPr lang="en-US" dirty="0"/>
          </a:p>
        </p:txBody>
      </p:sp>
      <p:sp>
        <p:nvSpPr>
          <p:cNvPr id="3" name="Content Placeholder 2"/>
          <p:cNvSpPr>
            <a:spLocks noGrp="1"/>
          </p:cNvSpPr>
          <p:nvPr>
            <p:ph idx="1"/>
          </p:nvPr>
        </p:nvSpPr>
        <p:spPr>
          <a:xfrm>
            <a:off x="457200" y="4419600"/>
            <a:ext cx="8229600" cy="1706563"/>
          </a:xfrm>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34" descr="PPT134.png"/>
          <p:cNvPicPr>
            <a:picLocks noGrp="1" noChangeAspect="1"/>
          </p:cNvPicPr>
          <p:nvPr>
            <p:ph idx="1"/>
          </p:nvPr>
        </p:nvPicPr>
        <p:blipFill>
          <a:blip r:embed="rId2" cstate="print"/>
          <a:stretch>
            <a:fillRect/>
          </a:stretch>
        </p:blipFill>
        <p:spPr>
          <a:xfrm>
            <a:off x="1" y="609600"/>
            <a:ext cx="9144000" cy="2429163"/>
          </a:xfrm>
        </p:spPr>
      </p:pic>
      <p:pic>
        <p:nvPicPr>
          <p:cNvPr id="5" name="Snagit_PPT139" descr="PPT139.png"/>
          <p:cNvPicPr>
            <a:picLocks noChangeAspect="1"/>
          </p:cNvPicPr>
          <p:nvPr/>
        </p:nvPicPr>
        <p:blipFill>
          <a:blip r:embed="rId3" cstate="print"/>
          <a:stretch>
            <a:fillRect/>
          </a:stretch>
        </p:blipFill>
        <p:spPr>
          <a:xfrm>
            <a:off x="0" y="3048000"/>
            <a:ext cx="9144000" cy="1457873"/>
          </a:xfrm>
          <a:prstGeom prst="rect">
            <a:avLst/>
          </a:prstGeom>
        </p:spPr>
      </p:pic>
      <p:sp>
        <p:nvSpPr>
          <p:cNvPr id="6" name="TextBox 5"/>
          <p:cNvSpPr txBox="1"/>
          <p:nvPr/>
        </p:nvSpPr>
        <p:spPr>
          <a:xfrm>
            <a:off x="685800" y="4876800"/>
            <a:ext cx="7467600" cy="369332"/>
          </a:xfrm>
          <a:prstGeom prst="rect">
            <a:avLst/>
          </a:prstGeom>
          <a:noFill/>
        </p:spPr>
        <p:txBody>
          <a:bodyPr wrap="square" rtlCol="0">
            <a:spAutoFit/>
          </a:bodyPr>
          <a:lstStyle/>
          <a:p>
            <a:pPr algn="ctr"/>
            <a:r>
              <a:rPr lang="en-US" dirty="0" smtClean="0">
                <a:solidFill>
                  <a:srgbClr val="FFFF00"/>
                </a:solidFill>
              </a:rPr>
              <a:t>(1,700,000 – 40,000,000)</a:t>
            </a:r>
            <a:endParaRPr lang="en-US" dirty="0">
              <a:solidFill>
                <a:srgbClr val="FFFF00"/>
              </a:solidFill>
            </a:endParaRPr>
          </a:p>
        </p:txBody>
      </p:sp>
      <p:sp>
        <p:nvSpPr>
          <p:cNvPr id="7" name="TextBox 6"/>
          <p:cNvSpPr txBox="1"/>
          <p:nvPr/>
        </p:nvSpPr>
        <p:spPr>
          <a:xfrm>
            <a:off x="2057400" y="6172200"/>
            <a:ext cx="5562600" cy="369332"/>
          </a:xfrm>
          <a:prstGeom prst="rect">
            <a:avLst/>
          </a:prstGeom>
          <a:noFill/>
        </p:spPr>
        <p:txBody>
          <a:bodyPr wrap="square" rtlCol="0">
            <a:spAutoFit/>
          </a:bodyPr>
          <a:lstStyle/>
          <a:p>
            <a:r>
              <a:rPr lang="en-US" dirty="0" smtClean="0">
                <a:solidFill>
                  <a:srgbClr val="FF0000"/>
                </a:solidFill>
              </a:rPr>
              <a:t>Journal of Virology   August 2012 Volume 86 Number 15</a:t>
            </a:r>
            <a:endParaRPr lang="en-US"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et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Trusted format</Template>
  <TotalTime>988</TotalTime>
  <Words>687</Words>
  <Application>Microsoft Office PowerPoint</Application>
  <PresentationFormat>On-screen Show (4:3)</PresentationFormat>
  <Paragraphs>76</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Diet Talk</vt:lpstr>
      <vt:lpstr>THE SCIENCE OF SIN AND SALVATION </vt:lpstr>
      <vt:lpstr>LECTURE FOUR</vt:lpstr>
      <vt:lpstr>REVIEW</vt:lpstr>
      <vt:lpstr>Slide 4</vt:lpstr>
      <vt:lpstr>Slide 5</vt:lpstr>
      <vt:lpstr>BIOME:</vt:lpstr>
      <vt:lpstr>Slide 7</vt:lpstr>
      <vt:lpstr>Infestation--The Magnitude of the Problem.</vt:lpstr>
      <vt:lpstr>Slide 9</vt:lpstr>
      <vt:lpstr>Ocean </vt:lpstr>
      <vt:lpstr>Slide 11</vt:lpstr>
      <vt:lpstr>Slide 12</vt:lpstr>
      <vt:lpstr>Slide 13</vt:lpstr>
      <vt:lpstr>Slide 14</vt:lpstr>
      <vt:lpstr>Slide 15</vt:lpstr>
      <vt:lpstr>Slide 16</vt:lpstr>
      <vt:lpstr>Slide 17</vt:lpstr>
      <vt:lpstr>Bacteria</vt:lpstr>
      <vt:lpstr>Slide 19</vt:lpstr>
      <vt:lpstr>Slide 20</vt:lpstr>
      <vt:lpstr>Slide 21</vt:lpstr>
      <vt:lpstr>Slide 22</vt:lpstr>
      <vt:lpstr>Slide 23</vt:lpstr>
      <vt:lpstr>Slide 24</vt:lpstr>
      <vt:lpstr>Horizontal Information Transfer</vt:lpstr>
      <vt:lpstr>Slide 26</vt:lpstr>
      <vt:lpstr> Viral Information  Welcome to the viral world</vt:lpstr>
      <vt:lpstr>Viral Information</vt:lpstr>
      <vt:lpstr>Slide 29</vt:lpstr>
      <vt:lpstr>Recap: Mobile Genetic Elements in the Biome </vt:lpstr>
      <vt:lpstr>Yeast &amp; Alcohol</vt:lpstr>
      <vt:lpstr>Slide 32</vt:lpstr>
      <vt:lpstr>Slide 33</vt:lpstr>
      <vt:lpstr>Slide 34</vt:lpstr>
      <vt:lpstr>Slide 35</vt:lpstr>
      <vt:lpstr>Slide 36</vt:lpstr>
      <vt:lpstr>Slide 37</vt:lpstr>
      <vt:lpstr>Leprosy</vt:lpstr>
      <vt:lpstr>Leprosy (Hansen’s Disease) - Biblical analogy of sin  </vt:lpstr>
      <vt:lpstr>Why do you keep on rebelling? Do you want to be punished even more? Israel, your head is already covered with wounds, and your heart and mind are sick. From head to foot there is not a healthy spot on your body. You are covered with bruises and sores and open wounds. Your wounds have not been cleaned or bandaged. No medicine has been put on them.                                                                                            Isaiah 1:5-6 GNB               </vt:lpstr>
      <vt:lpstr>M. leprae genome sequenced 2001</vt:lpstr>
      <vt:lpstr>Slide 42</vt:lpstr>
      <vt:lpstr>Slide 43</vt:lpstr>
      <vt:lpstr>Slide 44</vt:lpstr>
      <vt:lpstr>Slide 45</vt:lpstr>
      <vt:lpstr>Slide 46</vt:lpstr>
      <vt:lpstr>Slide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MWeb</dc:creator>
  <cp:lastModifiedBy>Robert Melashenko</cp:lastModifiedBy>
  <cp:revision>65</cp:revision>
  <dcterms:created xsi:type="dcterms:W3CDTF">2013-10-07T22:33:04Z</dcterms:created>
  <dcterms:modified xsi:type="dcterms:W3CDTF">2013-10-12T12:33:39Z</dcterms:modified>
</cp:coreProperties>
</file>